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50" r:id="rId1"/>
  </p:sldMasterIdLst>
  <p:notesMasterIdLst>
    <p:notesMasterId r:id="rId31"/>
  </p:notesMasterIdLst>
  <p:handoutMasterIdLst>
    <p:handoutMasterId r:id="rId32"/>
  </p:handoutMasterIdLst>
  <p:sldIdLst>
    <p:sldId id="256" r:id="rId2"/>
    <p:sldId id="314" r:id="rId3"/>
    <p:sldId id="285" r:id="rId4"/>
    <p:sldId id="257" r:id="rId5"/>
    <p:sldId id="284" r:id="rId6"/>
    <p:sldId id="258" r:id="rId7"/>
    <p:sldId id="308" r:id="rId8"/>
    <p:sldId id="265" r:id="rId9"/>
    <p:sldId id="266" r:id="rId10"/>
    <p:sldId id="267" r:id="rId11"/>
    <p:sldId id="268" r:id="rId12"/>
    <p:sldId id="270" r:id="rId13"/>
    <p:sldId id="299" r:id="rId14"/>
    <p:sldId id="300" r:id="rId15"/>
    <p:sldId id="269" r:id="rId16"/>
    <p:sldId id="288" r:id="rId17"/>
    <p:sldId id="289" r:id="rId18"/>
    <p:sldId id="291" r:id="rId19"/>
    <p:sldId id="292" r:id="rId20"/>
    <p:sldId id="301" r:id="rId21"/>
    <p:sldId id="275" r:id="rId22"/>
    <p:sldId id="280" r:id="rId23"/>
    <p:sldId id="311" r:id="rId24"/>
    <p:sldId id="312" r:id="rId25"/>
    <p:sldId id="313" r:id="rId26"/>
    <p:sldId id="315" r:id="rId27"/>
    <p:sldId id="316" r:id="rId28"/>
    <p:sldId id="297" r:id="rId29"/>
    <p:sldId id="29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D475E8-259D-4993-83F1-8A0FEE983B97}">
          <p14:sldIdLst>
            <p14:sldId id="256"/>
            <p14:sldId id="314"/>
            <p14:sldId id="285"/>
            <p14:sldId id="257"/>
            <p14:sldId id="284"/>
            <p14:sldId id="258"/>
            <p14:sldId id="308"/>
            <p14:sldId id="265"/>
            <p14:sldId id="266"/>
            <p14:sldId id="267"/>
            <p14:sldId id="268"/>
            <p14:sldId id="270"/>
            <p14:sldId id="299"/>
            <p14:sldId id="300"/>
            <p14:sldId id="269"/>
            <p14:sldId id="288"/>
            <p14:sldId id="289"/>
            <p14:sldId id="291"/>
            <p14:sldId id="292"/>
            <p14:sldId id="301"/>
            <p14:sldId id="275"/>
            <p14:sldId id="280"/>
            <p14:sldId id="311"/>
            <p14:sldId id="312"/>
            <p14:sldId id="313"/>
            <p14:sldId id="315"/>
            <p14:sldId id="316"/>
            <p14:sldId id="29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6269" autoAdjust="0"/>
  </p:normalViewPr>
  <p:slideViewPr>
    <p:cSldViewPr>
      <p:cViewPr varScale="1">
        <p:scale>
          <a:sx n="86" d="100"/>
          <a:sy n="86" d="100"/>
        </p:scale>
        <p:origin x="1728" y="60"/>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12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C9509C-0776-4E77-AFC9-972E94A2F475}" type="datetimeFigureOut">
              <a:rPr lang="en-US" smtClean="0"/>
              <a:t>8/29/2016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DA67AA-1B65-4D89-9408-09938E8C4657}" type="slidenum">
              <a:rPr lang="en-US" smtClean="0"/>
              <a:t>‹#›</a:t>
            </a:fld>
            <a:endParaRPr lang="en-US"/>
          </a:p>
        </p:txBody>
      </p:sp>
    </p:spTree>
    <p:extLst>
      <p:ext uri="{BB962C8B-B14F-4D97-AF65-F5344CB8AC3E}">
        <p14:creationId xmlns:p14="http://schemas.microsoft.com/office/powerpoint/2010/main" val="47029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3BC5CB-FAD8-48D9-8C3E-5BF63EF3415C}" type="datetimeFigureOut">
              <a:rPr lang="en-US" smtClean="0"/>
              <a:t>8/29/2016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62C947-2859-4AD4-A916-4B70D11D250F}" type="slidenum">
              <a:rPr lang="en-US" smtClean="0"/>
              <a:t>‹#›</a:t>
            </a:fld>
            <a:endParaRPr lang="en-US"/>
          </a:p>
        </p:txBody>
      </p:sp>
    </p:spTree>
    <p:extLst>
      <p:ext uri="{BB962C8B-B14F-4D97-AF65-F5344CB8AC3E}">
        <p14:creationId xmlns:p14="http://schemas.microsoft.com/office/powerpoint/2010/main" val="145691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a:t>
            </a:fld>
            <a:endParaRPr lang="en-US"/>
          </a:p>
        </p:txBody>
      </p:sp>
    </p:spTree>
    <p:extLst>
      <p:ext uri="{BB962C8B-B14F-4D97-AF65-F5344CB8AC3E}">
        <p14:creationId xmlns:p14="http://schemas.microsoft.com/office/powerpoint/2010/main" val="1258795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11</a:t>
            </a:fld>
            <a:endParaRPr lang="en-US"/>
          </a:p>
        </p:txBody>
      </p:sp>
    </p:spTree>
    <p:extLst>
      <p:ext uri="{BB962C8B-B14F-4D97-AF65-F5344CB8AC3E}">
        <p14:creationId xmlns:p14="http://schemas.microsoft.com/office/powerpoint/2010/main" val="388884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12</a:t>
            </a:fld>
            <a:endParaRPr lang="en-US"/>
          </a:p>
        </p:txBody>
      </p:sp>
    </p:spTree>
    <p:extLst>
      <p:ext uri="{BB962C8B-B14F-4D97-AF65-F5344CB8AC3E}">
        <p14:creationId xmlns:p14="http://schemas.microsoft.com/office/powerpoint/2010/main" val="162123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13</a:t>
            </a:fld>
            <a:endParaRPr lang="en-US"/>
          </a:p>
        </p:txBody>
      </p:sp>
    </p:spTree>
    <p:extLst>
      <p:ext uri="{BB962C8B-B14F-4D97-AF65-F5344CB8AC3E}">
        <p14:creationId xmlns:p14="http://schemas.microsoft.com/office/powerpoint/2010/main" val="394368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14</a:t>
            </a:fld>
            <a:endParaRPr lang="en-US"/>
          </a:p>
        </p:txBody>
      </p:sp>
    </p:spTree>
    <p:extLst>
      <p:ext uri="{BB962C8B-B14F-4D97-AF65-F5344CB8AC3E}">
        <p14:creationId xmlns:p14="http://schemas.microsoft.com/office/powerpoint/2010/main" val="50737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15</a:t>
            </a:fld>
            <a:endParaRPr lang="en-US"/>
          </a:p>
        </p:txBody>
      </p:sp>
    </p:spTree>
    <p:extLst>
      <p:ext uri="{BB962C8B-B14F-4D97-AF65-F5344CB8AC3E}">
        <p14:creationId xmlns:p14="http://schemas.microsoft.com/office/powerpoint/2010/main" val="213256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16</a:t>
            </a:fld>
            <a:endParaRPr lang="en-US"/>
          </a:p>
        </p:txBody>
      </p:sp>
    </p:spTree>
    <p:extLst>
      <p:ext uri="{BB962C8B-B14F-4D97-AF65-F5344CB8AC3E}">
        <p14:creationId xmlns:p14="http://schemas.microsoft.com/office/powerpoint/2010/main" val="116976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17</a:t>
            </a:fld>
            <a:endParaRPr lang="en-US"/>
          </a:p>
        </p:txBody>
      </p:sp>
    </p:spTree>
    <p:extLst>
      <p:ext uri="{BB962C8B-B14F-4D97-AF65-F5344CB8AC3E}">
        <p14:creationId xmlns:p14="http://schemas.microsoft.com/office/powerpoint/2010/main" val="257532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18</a:t>
            </a:fld>
            <a:endParaRPr lang="en-US"/>
          </a:p>
        </p:txBody>
      </p:sp>
    </p:spTree>
    <p:extLst>
      <p:ext uri="{BB962C8B-B14F-4D97-AF65-F5344CB8AC3E}">
        <p14:creationId xmlns:p14="http://schemas.microsoft.com/office/powerpoint/2010/main" val="308260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19</a:t>
            </a:fld>
            <a:endParaRPr lang="en-US"/>
          </a:p>
        </p:txBody>
      </p:sp>
    </p:spTree>
    <p:extLst>
      <p:ext uri="{BB962C8B-B14F-4D97-AF65-F5344CB8AC3E}">
        <p14:creationId xmlns:p14="http://schemas.microsoft.com/office/powerpoint/2010/main" val="405659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20</a:t>
            </a:fld>
            <a:endParaRPr lang="en-US"/>
          </a:p>
        </p:txBody>
      </p:sp>
    </p:spTree>
    <p:extLst>
      <p:ext uri="{BB962C8B-B14F-4D97-AF65-F5344CB8AC3E}">
        <p14:creationId xmlns:p14="http://schemas.microsoft.com/office/powerpoint/2010/main" val="295716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3</a:t>
            </a:fld>
            <a:endParaRPr lang="en-US" dirty="0"/>
          </a:p>
        </p:txBody>
      </p:sp>
    </p:spTree>
    <p:extLst>
      <p:ext uri="{BB962C8B-B14F-4D97-AF65-F5344CB8AC3E}">
        <p14:creationId xmlns:p14="http://schemas.microsoft.com/office/powerpoint/2010/main" val="269905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21</a:t>
            </a:fld>
            <a:endParaRPr lang="en-US"/>
          </a:p>
        </p:txBody>
      </p:sp>
    </p:spTree>
    <p:extLst>
      <p:ext uri="{BB962C8B-B14F-4D97-AF65-F5344CB8AC3E}">
        <p14:creationId xmlns:p14="http://schemas.microsoft.com/office/powerpoint/2010/main" val="238123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22</a:t>
            </a:fld>
            <a:endParaRPr lang="en-US"/>
          </a:p>
        </p:txBody>
      </p:sp>
    </p:spTree>
    <p:extLst>
      <p:ext uri="{BB962C8B-B14F-4D97-AF65-F5344CB8AC3E}">
        <p14:creationId xmlns:p14="http://schemas.microsoft.com/office/powerpoint/2010/main" val="199977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23</a:t>
            </a:fld>
            <a:endParaRPr lang="en-US"/>
          </a:p>
        </p:txBody>
      </p:sp>
    </p:spTree>
    <p:extLst>
      <p:ext uri="{BB962C8B-B14F-4D97-AF65-F5344CB8AC3E}">
        <p14:creationId xmlns:p14="http://schemas.microsoft.com/office/powerpoint/2010/main" val="1374432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28</a:t>
            </a:fld>
            <a:endParaRPr lang="en-US"/>
          </a:p>
        </p:txBody>
      </p:sp>
    </p:spTree>
    <p:extLst>
      <p:ext uri="{BB962C8B-B14F-4D97-AF65-F5344CB8AC3E}">
        <p14:creationId xmlns:p14="http://schemas.microsoft.com/office/powerpoint/2010/main" val="100937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4</a:t>
            </a:fld>
            <a:endParaRPr lang="en-US" dirty="0"/>
          </a:p>
        </p:txBody>
      </p:sp>
    </p:spTree>
    <p:extLst>
      <p:ext uri="{BB962C8B-B14F-4D97-AF65-F5344CB8AC3E}">
        <p14:creationId xmlns:p14="http://schemas.microsoft.com/office/powerpoint/2010/main" val="173619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5</a:t>
            </a:fld>
            <a:endParaRPr lang="en-US" dirty="0"/>
          </a:p>
        </p:txBody>
      </p:sp>
    </p:spTree>
    <p:extLst>
      <p:ext uri="{BB962C8B-B14F-4D97-AF65-F5344CB8AC3E}">
        <p14:creationId xmlns:p14="http://schemas.microsoft.com/office/powerpoint/2010/main" val="263239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6</a:t>
            </a:fld>
            <a:endParaRPr lang="en-US"/>
          </a:p>
        </p:txBody>
      </p:sp>
    </p:spTree>
    <p:extLst>
      <p:ext uri="{BB962C8B-B14F-4D97-AF65-F5344CB8AC3E}">
        <p14:creationId xmlns:p14="http://schemas.microsoft.com/office/powerpoint/2010/main" val="601896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7</a:t>
            </a:fld>
            <a:endParaRPr lang="en-US"/>
          </a:p>
        </p:txBody>
      </p:sp>
    </p:spTree>
    <p:extLst>
      <p:ext uri="{BB962C8B-B14F-4D97-AF65-F5344CB8AC3E}">
        <p14:creationId xmlns:p14="http://schemas.microsoft.com/office/powerpoint/2010/main" val="324707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8</a:t>
            </a:fld>
            <a:endParaRPr lang="en-US"/>
          </a:p>
        </p:txBody>
      </p:sp>
    </p:spTree>
    <p:extLst>
      <p:ext uri="{BB962C8B-B14F-4D97-AF65-F5344CB8AC3E}">
        <p14:creationId xmlns:p14="http://schemas.microsoft.com/office/powerpoint/2010/main" val="125621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9</a:t>
            </a:fld>
            <a:endParaRPr lang="en-US"/>
          </a:p>
        </p:txBody>
      </p:sp>
    </p:spTree>
    <p:extLst>
      <p:ext uri="{BB962C8B-B14F-4D97-AF65-F5344CB8AC3E}">
        <p14:creationId xmlns:p14="http://schemas.microsoft.com/office/powerpoint/2010/main" val="343499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2C947-2859-4AD4-A916-4B70D11D250F}" type="slidenum">
              <a:rPr lang="en-US" smtClean="0"/>
              <a:t>10</a:t>
            </a:fld>
            <a:endParaRPr lang="en-US"/>
          </a:p>
        </p:txBody>
      </p:sp>
    </p:spTree>
    <p:extLst>
      <p:ext uri="{BB962C8B-B14F-4D97-AF65-F5344CB8AC3E}">
        <p14:creationId xmlns:p14="http://schemas.microsoft.com/office/powerpoint/2010/main" val="3497698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573907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15538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96592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4194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24617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04432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16146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9053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543464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7696200" y="6553200"/>
            <a:ext cx="609600" cy="369332"/>
          </a:xfrm>
          <a:prstGeom prst="rect">
            <a:avLst/>
          </a:prstGeom>
          <a:noFill/>
        </p:spPr>
        <p:txBody>
          <a:bodyPr wrap="square" rtlCol="0">
            <a:spAutoFit/>
          </a:bodyPr>
          <a:lstStyle/>
          <a:p>
            <a:fld id="{69A714E6-647D-4A70-80A3-D5F1097ED8CB}" type="slidenum">
              <a:rPr lang="en-US" smtClean="0"/>
              <a:t>‹#›</a:t>
            </a:fld>
            <a:endParaRPr lang="en-US" dirty="0"/>
          </a:p>
        </p:txBody>
      </p:sp>
    </p:spTree>
    <p:extLst>
      <p:ext uri="{BB962C8B-B14F-4D97-AF65-F5344CB8AC3E}">
        <p14:creationId xmlns:p14="http://schemas.microsoft.com/office/powerpoint/2010/main" val="15808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userDrawn="1"/>
        </p:nvSpPr>
        <p:spPr>
          <a:xfrm>
            <a:off x="7696200" y="6553200"/>
            <a:ext cx="609600" cy="369332"/>
          </a:xfrm>
          <a:prstGeom prst="rect">
            <a:avLst/>
          </a:prstGeom>
          <a:noFill/>
        </p:spPr>
        <p:txBody>
          <a:bodyPr wrap="square" rtlCol="0">
            <a:spAutoFit/>
          </a:bodyPr>
          <a:lstStyle/>
          <a:p>
            <a:fld id="{69A714E6-647D-4A70-80A3-D5F1097ED8CB}" type="slidenum">
              <a:rPr lang="en-US" smtClean="0"/>
              <a:t>‹#›</a:t>
            </a:fld>
            <a:endParaRPr lang="en-US" dirty="0"/>
          </a:p>
        </p:txBody>
      </p:sp>
    </p:spTree>
    <p:extLst>
      <p:ext uri="{BB962C8B-B14F-4D97-AF65-F5344CB8AC3E}">
        <p14:creationId xmlns:p14="http://schemas.microsoft.com/office/powerpoint/2010/main" val="103970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30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502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716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958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44828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08692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548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8/29/2016</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2500853"/>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662" r:id="rId18"/>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tinyurl.com/aca4f6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sphotos-b.xx.fbcdn.net/hphotos-snc7/457558_10100676970752150_676393542_n.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indows.microsoft.com/en-us/windows/antivirus-partners#AVtabs=win10" TargetMode="External"/><Relationship Id="rId7" Type="http://schemas.openxmlformats.org/officeDocument/2006/relationships/image" Target="../media/image40.tm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image" Target="../media/image37.tmp"/></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learningaboutthe.net/phishing/phishing.php"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learningaboutthe.ne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tiff"/><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tiff"/><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tiff"/><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495800"/>
            <a:ext cx="7772401" cy="2047392"/>
          </a:xfrm>
        </p:spPr>
        <p:txBody>
          <a:bodyPr>
            <a:noAutofit/>
          </a:bodyPr>
          <a:lstStyle/>
          <a:p>
            <a:r>
              <a:rPr lang="en-US" sz="6000" dirty="0">
                <a:solidFill>
                  <a:schemeClr val="tx1"/>
                </a:solidFill>
              </a:rPr>
              <a:t>Social Networking </a:t>
            </a:r>
            <a:r>
              <a:rPr lang="en-US" sz="6000" dirty="0" smtClean="0">
                <a:solidFill>
                  <a:schemeClr val="tx1"/>
                </a:solidFill>
              </a:rPr>
              <a:t>Safety &amp; Security</a:t>
            </a:r>
            <a:endParaRPr lang="en-US" sz="6000" dirty="0">
              <a:solidFill>
                <a:schemeClr val="tx1"/>
              </a:solidFill>
            </a:endParaRPr>
          </a:p>
        </p:txBody>
      </p:sp>
    </p:spTree>
    <p:extLst>
      <p:ext uri="{BB962C8B-B14F-4D97-AF65-F5344CB8AC3E}">
        <p14:creationId xmlns:p14="http://schemas.microsoft.com/office/powerpoint/2010/main" val="385490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868"/>
            <a:ext cx="7772400" cy="1456267"/>
          </a:xfrm>
        </p:spPr>
        <p:txBody>
          <a:bodyPr>
            <a:normAutofit/>
          </a:bodyPr>
          <a:lstStyle/>
          <a:p>
            <a:r>
              <a:rPr lang="en-US" sz="6000" dirty="0"/>
              <a:t>Location Services</a:t>
            </a:r>
          </a:p>
        </p:txBody>
      </p:sp>
      <p:sp>
        <p:nvSpPr>
          <p:cNvPr id="3" name="Content Placeholder 2"/>
          <p:cNvSpPr>
            <a:spLocks noGrp="1"/>
          </p:cNvSpPr>
          <p:nvPr>
            <p:ph idx="1"/>
          </p:nvPr>
        </p:nvSpPr>
        <p:spPr>
          <a:xfrm>
            <a:off x="457200" y="1066800"/>
            <a:ext cx="7772400" cy="3649133"/>
          </a:xfrm>
        </p:spPr>
        <p:txBody>
          <a:bodyPr>
            <a:normAutofit/>
          </a:bodyPr>
          <a:lstStyle/>
          <a:p>
            <a:r>
              <a:rPr lang="en-US" sz="3600" dirty="0"/>
              <a:t>Your location is shared in many places</a:t>
            </a:r>
          </a:p>
          <a:p>
            <a:pPr lvl="1"/>
            <a:r>
              <a:rPr lang="en-US" sz="3200" dirty="0"/>
              <a:t>Photos (geotagging)</a:t>
            </a:r>
          </a:p>
          <a:p>
            <a:pPr lvl="1"/>
            <a:r>
              <a:rPr lang="en-US" sz="3200" dirty="0"/>
              <a:t>Messaging (Facebook automatically does this)</a:t>
            </a:r>
          </a:p>
          <a:p>
            <a:pPr lvl="1"/>
            <a:r>
              <a:rPr lang="en-US" sz="3200" dirty="0"/>
              <a:t>Status updates (location tagged)</a:t>
            </a:r>
          </a:p>
        </p:txBody>
      </p:sp>
      <p:pic>
        <p:nvPicPr>
          <p:cNvPr id="6147" name="Picture 3" descr="C:\Users\Curt\AppData\Local\Microsoft\Windows\Temporary Internet Files\Content.IE5\E1TPM0MF\MP9003827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340" y="4724400"/>
            <a:ext cx="3038659" cy="2170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72400" cy="1456267"/>
          </a:xfrm>
        </p:spPr>
        <p:txBody>
          <a:bodyPr>
            <a:normAutofit/>
          </a:bodyPr>
          <a:lstStyle/>
          <a:p>
            <a:r>
              <a:rPr lang="en-US" sz="6000" dirty="0"/>
              <a:t>Profiling</a:t>
            </a:r>
          </a:p>
        </p:txBody>
      </p:sp>
      <p:sp>
        <p:nvSpPr>
          <p:cNvPr id="3" name="Content Placeholder 2"/>
          <p:cNvSpPr>
            <a:spLocks noGrp="1"/>
          </p:cNvSpPr>
          <p:nvPr>
            <p:ph idx="1"/>
          </p:nvPr>
        </p:nvSpPr>
        <p:spPr>
          <a:xfrm>
            <a:off x="457200" y="1828800"/>
            <a:ext cx="7772400" cy="3649133"/>
          </a:xfrm>
        </p:spPr>
        <p:txBody>
          <a:bodyPr>
            <a:normAutofit/>
          </a:bodyPr>
          <a:lstStyle/>
          <a:p>
            <a:r>
              <a:rPr lang="en-US" sz="3200" dirty="0"/>
              <a:t>Automatic location check-ins (Facebook, Twitter, and Foursquare)</a:t>
            </a:r>
          </a:p>
          <a:p>
            <a:r>
              <a:rPr lang="en-US" sz="3200" dirty="0"/>
              <a:t>Status updates about work or daily activities</a:t>
            </a:r>
          </a:p>
          <a:p>
            <a:r>
              <a:rPr lang="en-US" sz="3200" dirty="0"/>
              <a:t>Pictures from daily activities</a:t>
            </a:r>
          </a:p>
          <a:p>
            <a:endParaRPr lang="en-US" sz="3200" dirty="0"/>
          </a:p>
        </p:txBody>
      </p:sp>
      <p:pic>
        <p:nvPicPr>
          <p:cNvPr id="4" name="Picture 2"/>
          <p:cNvPicPr>
            <a:picLocks noChangeAspect="1" noChangeArrowheads="1"/>
          </p:cNvPicPr>
          <p:nvPr/>
        </p:nvPicPr>
        <p:blipFill>
          <a:blip r:embed="rId3" cstate="print"/>
          <a:srcRect/>
          <a:stretch>
            <a:fillRect/>
          </a:stretch>
        </p:blipFill>
        <p:spPr bwMode="auto">
          <a:xfrm>
            <a:off x="5791200" y="3868493"/>
            <a:ext cx="2145857" cy="2791768"/>
          </a:xfrm>
          <a:prstGeom prst="rect">
            <a:avLst/>
          </a:prstGeom>
          <a:ln>
            <a:noFill/>
          </a:ln>
          <a:effectLst>
            <a:softEdge rad="112500"/>
          </a:effectLst>
        </p:spPr>
      </p:pic>
    </p:spTree>
    <p:extLst>
      <p:ext uri="{BB962C8B-B14F-4D97-AF65-F5344CB8AC3E}">
        <p14:creationId xmlns:p14="http://schemas.microsoft.com/office/powerpoint/2010/main" val="1532536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23726" y="381000"/>
            <a:ext cx="3444073" cy="2514600"/>
            <a:chOff x="4724400" y="4642476"/>
            <a:chExt cx="3352800" cy="2215524"/>
          </a:xfrm>
        </p:grpSpPr>
        <p:pic>
          <p:nvPicPr>
            <p:cNvPr id="7170" name="Picture 2" descr="C:\Users\Curt\AppData\Local\Microsoft\Windows\Temporary Internet Files\Content.IE5\TWZVH73N\MP9004424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642476"/>
              <a:ext cx="3352800" cy="2215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229" y="5257800"/>
              <a:ext cx="21720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normAutofit/>
          </a:bodyPr>
          <a:lstStyle/>
          <a:p>
            <a:r>
              <a:rPr lang="en-US" sz="6000" dirty="0"/>
              <a:t>Public Forum</a:t>
            </a:r>
          </a:p>
        </p:txBody>
      </p:sp>
      <p:sp>
        <p:nvSpPr>
          <p:cNvPr id="3" name="Content Placeholder 2"/>
          <p:cNvSpPr>
            <a:spLocks noGrp="1"/>
          </p:cNvSpPr>
          <p:nvPr>
            <p:ph idx="1"/>
          </p:nvPr>
        </p:nvSpPr>
        <p:spPr>
          <a:xfrm>
            <a:off x="479323" y="2202003"/>
            <a:ext cx="7772400" cy="3276599"/>
          </a:xfrm>
        </p:spPr>
        <p:txBody>
          <a:bodyPr>
            <a:normAutofit lnSpcReduction="10000"/>
          </a:bodyPr>
          <a:lstStyle/>
          <a:p>
            <a:r>
              <a:rPr lang="en-US" sz="2800" dirty="0"/>
              <a:t>Would you post this information</a:t>
            </a:r>
          </a:p>
          <a:p>
            <a:pPr lvl="1"/>
            <a:r>
              <a:rPr lang="en-US" sz="2400" dirty="0"/>
              <a:t>On a billboard</a:t>
            </a:r>
          </a:p>
          <a:p>
            <a:pPr lvl="1"/>
            <a:r>
              <a:rPr lang="en-US" sz="2400" dirty="0"/>
              <a:t>On your front door</a:t>
            </a:r>
          </a:p>
          <a:p>
            <a:r>
              <a:rPr lang="en-US" sz="2800" dirty="0"/>
              <a:t>Consider what you post</a:t>
            </a:r>
          </a:p>
          <a:p>
            <a:pPr lvl="1"/>
            <a:r>
              <a:rPr lang="en-US" sz="2400" dirty="0"/>
              <a:t>You are the first line of defense</a:t>
            </a:r>
          </a:p>
          <a:p>
            <a:pPr lvl="1"/>
            <a:r>
              <a:rPr lang="en-US" sz="2400" dirty="0"/>
              <a:t>Treat privacy settings as secondary line of defense</a:t>
            </a:r>
          </a:p>
          <a:p>
            <a:pPr lvl="1"/>
            <a:r>
              <a:rPr lang="en-US" sz="2400" dirty="0"/>
              <a:t>Facebook is the friend that can’t keep </a:t>
            </a:r>
            <a:r>
              <a:rPr lang="en-US" sz="2400" dirty="0" smtClean="0"/>
              <a:t>secrets</a:t>
            </a:r>
            <a:endParaRPr lang="en-US" sz="2400" dirty="0"/>
          </a:p>
        </p:txBody>
      </p:sp>
    </p:spTree>
    <p:extLst>
      <p:ext uri="{BB962C8B-B14F-4D97-AF65-F5344CB8AC3E}">
        <p14:creationId xmlns:p14="http://schemas.microsoft.com/office/powerpoint/2010/main" val="400877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456267"/>
          </a:xfrm>
        </p:spPr>
        <p:txBody>
          <a:bodyPr>
            <a:normAutofit/>
          </a:bodyPr>
          <a:lstStyle/>
          <a:p>
            <a:r>
              <a:rPr lang="en-US" sz="4800" dirty="0"/>
              <a:t>Interactive Activity: Info Hunt</a:t>
            </a:r>
          </a:p>
        </p:txBody>
      </p:sp>
      <p:sp>
        <p:nvSpPr>
          <p:cNvPr id="3" name="Content Placeholder 2"/>
          <p:cNvSpPr>
            <a:spLocks noGrp="1"/>
          </p:cNvSpPr>
          <p:nvPr>
            <p:ph idx="1"/>
          </p:nvPr>
        </p:nvSpPr>
        <p:spPr>
          <a:xfrm>
            <a:off x="457200" y="1143000"/>
            <a:ext cx="7772400" cy="5562600"/>
          </a:xfrm>
        </p:spPr>
        <p:txBody>
          <a:bodyPr>
            <a:noAutofit/>
          </a:bodyPr>
          <a:lstStyle/>
          <a:p>
            <a:r>
              <a:rPr lang="en-US" sz="2800" b="1" dirty="0"/>
              <a:t>Part 1 – The Attacker</a:t>
            </a:r>
          </a:p>
          <a:p>
            <a:pPr lvl="1"/>
            <a:r>
              <a:rPr lang="en-US" sz="2800" dirty="0"/>
              <a:t>In this activity you will be playing the role of an attacker. However, instead of using technical skills, all you will be using are the social networking pages of the targets. Your goal is to acquire as much potentially useful information as possible.</a:t>
            </a:r>
          </a:p>
          <a:p>
            <a:pPr lvl="1"/>
            <a:r>
              <a:rPr lang="en-US" sz="2800" dirty="0"/>
              <a:t>You will be given handouts of portions of each target’s profile page as well as a worksheet with questions to help guide you.</a:t>
            </a:r>
          </a:p>
          <a:p>
            <a:pPr lvl="1"/>
            <a:r>
              <a:rPr lang="en-US" sz="2800" dirty="0"/>
              <a:t>Feel free to discuss with others at your table about what information could be valuable.</a:t>
            </a:r>
          </a:p>
        </p:txBody>
      </p:sp>
    </p:spTree>
    <p:extLst>
      <p:ext uri="{BB962C8B-B14F-4D97-AF65-F5344CB8AC3E}">
        <p14:creationId xmlns:p14="http://schemas.microsoft.com/office/powerpoint/2010/main" val="4138600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51467"/>
          </a:xfrm>
        </p:spPr>
        <p:txBody>
          <a:bodyPr>
            <a:normAutofit/>
          </a:bodyPr>
          <a:lstStyle/>
          <a:p>
            <a:r>
              <a:rPr lang="en-US" sz="4800" dirty="0"/>
              <a:t>Interactive Activity: Info Hunt</a:t>
            </a:r>
          </a:p>
        </p:txBody>
      </p:sp>
      <p:sp>
        <p:nvSpPr>
          <p:cNvPr id="3" name="Content Placeholder 2"/>
          <p:cNvSpPr>
            <a:spLocks noGrp="1"/>
          </p:cNvSpPr>
          <p:nvPr>
            <p:ph idx="1"/>
          </p:nvPr>
        </p:nvSpPr>
        <p:spPr>
          <a:xfrm>
            <a:off x="457200" y="1151466"/>
            <a:ext cx="7772400" cy="5706533"/>
          </a:xfrm>
        </p:spPr>
        <p:txBody>
          <a:bodyPr>
            <a:noAutofit/>
          </a:bodyPr>
          <a:lstStyle/>
          <a:p>
            <a:r>
              <a:rPr lang="en-US" sz="2800" b="1" dirty="0"/>
              <a:t>Part 2 – The Employer</a:t>
            </a:r>
          </a:p>
          <a:p>
            <a:pPr lvl="1"/>
            <a:r>
              <a:rPr lang="en-US" sz="2800" dirty="0"/>
              <a:t>In this activity you will be playing the role of an employer looking to fill a position with one of three applicants.</a:t>
            </a:r>
          </a:p>
          <a:p>
            <a:pPr lvl="1"/>
            <a:r>
              <a:rPr lang="en-US" sz="2800" dirty="0"/>
              <a:t>Over half of employers now check social networking profiles of applicants before making their decisions.</a:t>
            </a:r>
          </a:p>
          <a:p>
            <a:pPr lvl="1"/>
            <a:r>
              <a:rPr lang="en-US" sz="2800" dirty="0"/>
              <a:t>You will be given handouts of portions of each applicant’s profile page. </a:t>
            </a:r>
            <a:r>
              <a:rPr lang="en-US" sz="2800" dirty="0" smtClean="0"/>
              <a:t>Discuss </a:t>
            </a:r>
            <a:r>
              <a:rPr lang="en-US" sz="2800" dirty="0"/>
              <a:t>which person you would be most likely to hire.</a:t>
            </a:r>
          </a:p>
        </p:txBody>
      </p:sp>
    </p:spTree>
    <p:extLst>
      <p:ext uri="{BB962C8B-B14F-4D97-AF65-F5344CB8AC3E}">
        <p14:creationId xmlns:p14="http://schemas.microsoft.com/office/powerpoint/2010/main" val="323903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456267"/>
          </a:xfrm>
        </p:spPr>
        <p:txBody>
          <a:bodyPr>
            <a:normAutofit/>
          </a:bodyPr>
          <a:lstStyle/>
          <a:p>
            <a:r>
              <a:rPr lang="en-US" sz="4800" dirty="0"/>
              <a:t>You Can’t Take That Back</a:t>
            </a:r>
          </a:p>
        </p:txBody>
      </p:sp>
      <p:sp>
        <p:nvSpPr>
          <p:cNvPr id="3" name="Content Placeholder 2"/>
          <p:cNvSpPr>
            <a:spLocks noGrp="1"/>
          </p:cNvSpPr>
          <p:nvPr>
            <p:ph idx="1"/>
          </p:nvPr>
        </p:nvSpPr>
        <p:spPr>
          <a:xfrm>
            <a:off x="457200" y="1143000"/>
            <a:ext cx="7772400" cy="3649133"/>
          </a:xfrm>
        </p:spPr>
        <p:txBody>
          <a:bodyPr>
            <a:normAutofit/>
          </a:bodyPr>
          <a:lstStyle/>
          <a:p>
            <a:r>
              <a:rPr lang="en-US" sz="2800" dirty="0"/>
              <a:t>Once online, always online</a:t>
            </a:r>
          </a:p>
          <a:p>
            <a:pPr lvl="1"/>
            <a:r>
              <a:rPr lang="en-US" sz="2400" dirty="0"/>
              <a:t>Others can share it</a:t>
            </a:r>
          </a:p>
          <a:p>
            <a:pPr lvl="1"/>
            <a:r>
              <a:rPr lang="en-US" sz="2400" dirty="0"/>
              <a:t>Others can copy it</a:t>
            </a:r>
          </a:p>
          <a:p>
            <a:r>
              <a:rPr lang="en-US" sz="2800" dirty="0" err="1"/>
              <a:t>Wayback</a:t>
            </a:r>
            <a:r>
              <a:rPr lang="en-US" sz="2800" dirty="0"/>
              <a:t> Machine</a:t>
            </a:r>
          </a:p>
          <a:p>
            <a:pPr lvl="1"/>
            <a:r>
              <a:rPr lang="en-US" sz="2400" dirty="0"/>
              <a:t>Takes snapshots of most public websites</a:t>
            </a:r>
          </a:p>
          <a:p>
            <a:pPr lvl="1"/>
            <a:r>
              <a:rPr lang="en-US" sz="2400" dirty="0"/>
              <a:t>Similar to microfilm archives at libraries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1885853"/>
            <a:ext cx="3962400" cy="14268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0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7772400" cy="762000"/>
          </a:xfrm>
        </p:spPr>
        <p:txBody>
          <a:bodyPr>
            <a:normAutofit fontScale="90000"/>
          </a:bodyPr>
          <a:lstStyle/>
          <a:p>
            <a:r>
              <a:rPr lang="en-US" sz="4800" dirty="0"/>
              <a:t>Bong Girl</a:t>
            </a:r>
          </a:p>
        </p:txBody>
      </p:sp>
      <p:sp>
        <p:nvSpPr>
          <p:cNvPr id="3" name="Content Placeholder 2"/>
          <p:cNvSpPr>
            <a:spLocks noGrp="1"/>
          </p:cNvSpPr>
          <p:nvPr>
            <p:ph idx="1"/>
          </p:nvPr>
        </p:nvSpPr>
        <p:spPr>
          <a:xfrm>
            <a:off x="425245" y="3962400"/>
            <a:ext cx="7772400" cy="2743200"/>
          </a:xfrm>
        </p:spPr>
        <p:txBody>
          <a:bodyPr>
            <a:noAutofit/>
          </a:bodyPr>
          <a:lstStyle/>
          <a:p>
            <a:r>
              <a:rPr lang="en-US" sz="2400" dirty="0" err="1"/>
              <a:t>Kasie</a:t>
            </a:r>
            <a:r>
              <a:rPr lang="en-US" sz="2400" dirty="0"/>
              <a:t> </a:t>
            </a:r>
            <a:r>
              <a:rPr lang="en-US" sz="2400" dirty="0" err="1"/>
              <a:t>Ver</a:t>
            </a:r>
            <a:r>
              <a:rPr lang="en-US" sz="2400" dirty="0"/>
              <a:t> </a:t>
            </a:r>
            <a:r>
              <a:rPr lang="en-US" sz="2400" dirty="0" err="1"/>
              <a:t>Schuure</a:t>
            </a:r>
            <a:endParaRPr lang="en-US" sz="2400" dirty="0"/>
          </a:p>
          <a:p>
            <a:r>
              <a:rPr lang="en-US" sz="2400" dirty="0"/>
              <a:t>Offered John Kerry a drink on her 21</a:t>
            </a:r>
            <a:r>
              <a:rPr lang="en-US" sz="2400" baseline="30000" dirty="0"/>
              <a:t>st</a:t>
            </a:r>
            <a:r>
              <a:rPr lang="en-US" sz="2400" dirty="0"/>
              <a:t> Birthday</a:t>
            </a:r>
          </a:p>
          <a:p>
            <a:r>
              <a:rPr lang="en-US" sz="2400" dirty="0"/>
              <a:t>Occurred in 2006	</a:t>
            </a:r>
          </a:p>
          <a:p>
            <a:r>
              <a:rPr lang="en-US" sz="2400" dirty="0"/>
              <a:t>NY Times “Bong Girl” article is on the first page on Google search under her name: </a:t>
            </a:r>
            <a:r>
              <a:rPr lang="en-US" sz="2000" b="1" dirty="0">
                <a:hlinkClick r:id="rId3"/>
              </a:rPr>
              <a:t>http://tinyurl.com/aca4f6z</a:t>
            </a:r>
            <a:endParaRPr lang="en-US" sz="2000" b="1"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6477000" cy="247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4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990599"/>
          </a:xfrm>
        </p:spPr>
        <p:txBody>
          <a:bodyPr>
            <a:normAutofit fontScale="90000"/>
          </a:bodyPr>
          <a:lstStyle/>
          <a:p>
            <a:r>
              <a:rPr lang="en-US" sz="6000" dirty="0"/>
              <a:t>Bong Girl</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845" y="1828800"/>
            <a:ext cx="3669438" cy="450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828800"/>
            <a:ext cx="3944494" cy="440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42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Facebook Photos</a:t>
            </a:r>
          </a:p>
        </p:txBody>
      </p:sp>
      <p:sp>
        <p:nvSpPr>
          <p:cNvPr id="3" name="Content Placeholder 2"/>
          <p:cNvSpPr>
            <a:spLocks noGrp="1"/>
          </p:cNvSpPr>
          <p:nvPr>
            <p:ph idx="1"/>
          </p:nvPr>
        </p:nvSpPr>
        <p:spPr>
          <a:xfrm>
            <a:off x="457200" y="2142068"/>
            <a:ext cx="7772400" cy="4030132"/>
          </a:xfrm>
        </p:spPr>
        <p:txBody>
          <a:bodyPr>
            <a:noAutofit/>
          </a:bodyPr>
          <a:lstStyle/>
          <a:p>
            <a:r>
              <a:rPr lang="en-US" sz="3600" dirty="0"/>
              <a:t>Accessible without being logged in.</a:t>
            </a:r>
          </a:p>
          <a:p>
            <a:r>
              <a:rPr lang="en-US" sz="3600" dirty="0"/>
              <a:t>Privacy settings don’t matter if the web address is known.</a:t>
            </a:r>
          </a:p>
          <a:p>
            <a:r>
              <a:rPr lang="en-US" sz="3600" dirty="0">
                <a:hlinkClick r:id="rId3"/>
              </a:rPr>
              <a:t>https://sphotos-b.Xx.fbcdn.net/hphotos-snc7/457558_10100676970752150_676393542_n.jpg</a:t>
            </a:r>
            <a:endParaRPr lang="en-US" sz="3600" dirty="0"/>
          </a:p>
        </p:txBody>
      </p:sp>
    </p:spTree>
    <p:extLst>
      <p:ext uri="{BB962C8B-B14F-4D97-AF65-F5344CB8AC3E}">
        <p14:creationId xmlns:p14="http://schemas.microsoft.com/office/powerpoint/2010/main" val="33917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Photos</a:t>
            </a:r>
          </a:p>
        </p:txBody>
      </p:sp>
      <p:pic>
        <p:nvPicPr>
          <p:cNvPr id="5122" name="Picture 2" descr="https://sphotos-b.xx.fbcdn.net/hphotos-snc7/457558_10100676970752150_676393542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4" y="1143000"/>
            <a:ext cx="7189182"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21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456267"/>
          </a:xfrm>
        </p:spPr>
        <p:txBody>
          <a:bodyPr>
            <a:normAutofit/>
          </a:bodyPr>
          <a:lstStyle/>
          <a:p>
            <a:r>
              <a:rPr lang="en-US" sz="6000" dirty="0"/>
              <a:t>Classroom Etiquette</a:t>
            </a:r>
          </a:p>
        </p:txBody>
      </p:sp>
      <p:sp>
        <p:nvSpPr>
          <p:cNvPr id="3" name="Content Placeholder 2"/>
          <p:cNvSpPr>
            <a:spLocks noGrp="1"/>
          </p:cNvSpPr>
          <p:nvPr>
            <p:ph idx="1"/>
          </p:nvPr>
        </p:nvSpPr>
        <p:spPr>
          <a:xfrm>
            <a:off x="457200" y="1752600"/>
            <a:ext cx="7772400" cy="4563532"/>
          </a:xfrm>
        </p:spPr>
        <p:txBody>
          <a:bodyPr>
            <a:noAutofit/>
          </a:bodyPr>
          <a:lstStyle/>
          <a:p>
            <a:r>
              <a:rPr lang="en-US" sz="2800" dirty="0"/>
              <a:t>Please turn off all cell phones</a:t>
            </a:r>
          </a:p>
          <a:p>
            <a:r>
              <a:rPr lang="en-US" sz="2800" dirty="0"/>
              <a:t>Leave food &amp; drink outside</a:t>
            </a:r>
          </a:p>
          <a:p>
            <a:pPr lvl="1"/>
            <a:r>
              <a:rPr lang="en-US" sz="2800" dirty="0"/>
              <a:t>Water bottles are okay</a:t>
            </a:r>
          </a:p>
          <a:p>
            <a:r>
              <a:rPr lang="en-US" sz="2800" dirty="0"/>
              <a:t>“Respect/ help” your neighbor</a:t>
            </a:r>
          </a:p>
          <a:p>
            <a:pPr lvl="1"/>
            <a:r>
              <a:rPr lang="en-US" sz="2800" dirty="0"/>
              <a:t>Direct questions to the instructor</a:t>
            </a:r>
          </a:p>
          <a:p>
            <a:r>
              <a:rPr lang="en-US" sz="2800" dirty="0" smtClean="0"/>
              <a:t>Request </a:t>
            </a:r>
            <a:r>
              <a:rPr lang="en-US" sz="2800" dirty="0"/>
              <a:t>special needs at the beginning of class</a:t>
            </a:r>
          </a:p>
          <a:p>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5095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
            <a:ext cx="7772400" cy="1456267"/>
          </a:xfrm>
        </p:spPr>
        <p:txBody>
          <a:bodyPr>
            <a:normAutofit/>
          </a:bodyPr>
          <a:lstStyle/>
          <a:p>
            <a:r>
              <a:rPr lang="en-US" sz="4000" dirty="0"/>
              <a:t>Facebook Location Settings</a:t>
            </a:r>
          </a:p>
        </p:txBody>
      </p:sp>
      <p:sp>
        <p:nvSpPr>
          <p:cNvPr id="3" name="Content Placeholder 2"/>
          <p:cNvSpPr>
            <a:spLocks noGrp="1"/>
          </p:cNvSpPr>
          <p:nvPr>
            <p:ph idx="1"/>
          </p:nvPr>
        </p:nvSpPr>
        <p:spPr>
          <a:xfrm>
            <a:off x="469490" y="3189203"/>
            <a:ext cx="7772400" cy="2906798"/>
          </a:xfrm>
        </p:spPr>
        <p:txBody>
          <a:bodyPr>
            <a:normAutofit/>
          </a:bodyPr>
          <a:lstStyle/>
          <a:p>
            <a:r>
              <a:rPr lang="en-US" sz="3200" dirty="0"/>
              <a:t>Facebook posts may automatically attach location information</a:t>
            </a:r>
          </a:p>
          <a:p>
            <a:r>
              <a:rPr lang="en-US" sz="3200" dirty="0"/>
              <a:t>Tagging friends also identifies their location</a:t>
            </a:r>
          </a:p>
          <a:p>
            <a:pPr lvl="1"/>
            <a:r>
              <a:rPr lang="en-US" sz="2800" dirty="0"/>
              <a:t>Have ability to require approving tagged posts</a:t>
            </a:r>
          </a:p>
        </p:txBody>
      </p:sp>
      <p:pic>
        <p:nvPicPr>
          <p:cNvPr id="4" name="Picture 3"/>
          <p:cNvPicPr>
            <a:picLocks noChangeAspect="1"/>
          </p:cNvPicPr>
          <p:nvPr/>
        </p:nvPicPr>
        <p:blipFill>
          <a:blip r:embed="rId3"/>
          <a:stretch>
            <a:fillRect/>
          </a:stretch>
        </p:blipFill>
        <p:spPr>
          <a:xfrm>
            <a:off x="469490" y="1295400"/>
            <a:ext cx="7455733" cy="1752600"/>
          </a:xfrm>
          <a:prstGeom prst="rect">
            <a:avLst/>
          </a:prstGeom>
        </p:spPr>
      </p:pic>
    </p:spTree>
    <p:extLst>
      <p:ext uri="{BB962C8B-B14F-4D97-AF65-F5344CB8AC3E}">
        <p14:creationId xmlns:p14="http://schemas.microsoft.com/office/powerpoint/2010/main" val="36666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824"/>
            <a:ext cx="7772400" cy="816188"/>
          </a:xfrm>
        </p:spPr>
        <p:txBody>
          <a:bodyPr>
            <a:noAutofit/>
          </a:bodyPr>
          <a:lstStyle/>
          <a:p>
            <a:r>
              <a:rPr lang="en-US" sz="4400" dirty="0"/>
              <a:t>Social Networking Phishing</a:t>
            </a:r>
          </a:p>
        </p:txBody>
      </p:sp>
      <p:sp>
        <p:nvSpPr>
          <p:cNvPr id="3" name="Content Placeholder 2"/>
          <p:cNvSpPr>
            <a:spLocks noGrp="1"/>
          </p:cNvSpPr>
          <p:nvPr>
            <p:ph idx="1"/>
          </p:nvPr>
        </p:nvSpPr>
        <p:spPr>
          <a:xfrm>
            <a:off x="530061" y="904030"/>
            <a:ext cx="7772400" cy="3649133"/>
          </a:xfrm>
        </p:spPr>
        <p:txBody>
          <a:bodyPr/>
          <a:lstStyle/>
          <a:p>
            <a:r>
              <a:rPr lang="en-US" sz="3200" dirty="0"/>
              <a:t>Emails about password changes</a:t>
            </a:r>
          </a:p>
          <a:p>
            <a:r>
              <a:rPr lang="en-US" sz="3200" dirty="0"/>
              <a:t>Fake contests</a:t>
            </a:r>
          </a:p>
          <a:p>
            <a:pPr lvl="1"/>
            <a:r>
              <a:rPr lang="en-US" sz="2800" dirty="0"/>
              <a:t>Free </a:t>
            </a:r>
            <a:r>
              <a:rPr lang="en-US" sz="2800" dirty="0" err="1"/>
              <a:t>iPad</a:t>
            </a:r>
            <a:r>
              <a:rPr lang="en-US" sz="2800" dirty="0"/>
              <a:t>!</a:t>
            </a:r>
          </a:p>
          <a:p>
            <a:pPr lvl="1"/>
            <a:r>
              <a:rPr lang="en-US" sz="2800" dirty="0"/>
              <a:t>Free Gift Card!</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477" y="4838700"/>
            <a:ext cx="37338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78" y="3829050"/>
            <a:ext cx="4111461"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7625" y="2086188"/>
            <a:ext cx="39147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005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3"/>
            <a:ext cx="7772400" cy="990599"/>
          </a:xfrm>
        </p:spPr>
        <p:txBody>
          <a:bodyPr>
            <a:normAutofit/>
          </a:bodyPr>
          <a:lstStyle/>
          <a:p>
            <a:r>
              <a:rPr lang="en-US" sz="4800" dirty="0"/>
              <a:t>Don’t Reuse Information	</a:t>
            </a:r>
          </a:p>
        </p:txBody>
      </p:sp>
      <p:sp>
        <p:nvSpPr>
          <p:cNvPr id="3" name="Content Placeholder 2"/>
          <p:cNvSpPr>
            <a:spLocks noGrp="1"/>
          </p:cNvSpPr>
          <p:nvPr>
            <p:ph idx="1"/>
          </p:nvPr>
        </p:nvSpPr>
        <p:spPr>
          <a:xfrm>
            <a:off x="464574" y="1219200"/>
            <a:ext cx="7772400" cy="5181600"/>
          </a:xfrm>
        </p:spPr>
        <p:txBody>
          <a:bodyPr>
            <a:noAutofit/>
          </a:bodyPr>
          <a:lstStyle/>
          <a:p>
            <a:r>
              <a:rPr lang="en-US" sz="2800" dirty="0"/>
              <a:t>Use a unique password for each website/service</a:t>
            </a:r>
          </a:p>
          <a:p>
            <a:r>
              <a:rPr lang="en-US" sz="2800" dirty="0"/>
              <a:t>Sites may be vulnerable to attacks</a:t>
            </a:r>
          </a:p>
          <a:p>
            <a:r>
              <a:rPr lang="en-US" sz="2800" dirty="0"/>
              <a:t>LinkedIn breach</a:t>
            </a:r>
          </a:p>
          <a:p>
            <a:pPr lvl="1"/>
            <a:r>
              <a:rPr lang="en-US" sz="2400" dirty="0"/>
              <a:t>6.46 million passwords leaked</a:t>
            </a:r>
          </a:p>
          <a:p>
            <a:r>
              <a:rPr lang="en-US" sz="2800" dirty="0"/>
              <a:t>Security question answers should be difficult to guess</a:t>
            </a:r>
          </a:p>
          <a:p>
            <a:pPr lvl="1"/>
            <a:r>
              <a:rPr lang="en-US" sz="2400" dirty="0"/>
              <a:t>Consider using fake answers</a:t>
            </a:r>
          </a:p>
          <a:p>
            <a:r>
              <a:rPr lang="en-US" sz="2800" dirty="0"/>
              <a:t>Those same security questions may be the same you use for </a:t>
            </a:r>
            <a:r>
              <a:rPr lang="en-US" sz="2800" dirty="0" smtClean="0"/>
              <a:t>banking</a:t>
            </a:r>
          </a:p>
          <a:p>
            <a:r>
              <a:rPr lang="en-US" sz="2800" dirty="0" smtClean="0"/>
              <a:t>Consider using Password Manager</a:t>
            </a:r>
            <a:endParaRPr lang="en-US" sz="2800" dirty="0"/>
          </a:p>
          <a:p>
            <a:endParaRPr lang="en-US" sz="2800" dirty="0"/>
          </a:p>
        </p:txBody>
      </p:sp>
    </p:spTree>
    <p:extLst>
      <p:ext uri="{BB962C8B-B14F-4D97-AF65-F5344CB8AC3E}">
        <p14:creationId xmlns:p14="http://schemas.microsoft.com/office/powerpoint/2010/main" val="3852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87"/>
            <a:ext cx="7772400" cy="1456267"/>
          </a:xfrm>
        </p:spPr>
        <p:txBody>
          <a:bodyPr>
            <a:noAutofit/>
          </a:bodyPr>
          <a:lstStyle/>
          <a:p>
            <a:r>
              <a:rPr lang="en-US" sz="4800" dirty="0"/>
              <a:t>Anti-Malware Software</a:t>
            </a:r>
          </a:p>
        </p:txBody>
      </p:sp>
      <p:sp>
        <p:nvSpPr>
          <p:cNvPr id="3" name="Content Placeholder 2"/>
          <p:cNvSpPr>
            <a:spLocks noGrp="1"/>
          </p:cNvSpPr>
          <p:nvPr>
            <p:ph idx="1"/>
          </p:nvPr>
        </p:nvSpPr>
        <p:spPr>
          <a:xfrm>
            <a:off x="457200" y="1295400"/>
            <a:ext cx="7772400" cy="3270053"/>
          </a:xfrm>
        </p:spPr>
        <p:txBody>
          <a:bodyPr/>
          <a:lstStyle/>
          <a:p>
            <a:r>
              <a:rPr lang="en-US" sz="2800" dirty="0"/>
              <a:t>Many programs available both free and paid</a:t>
            </a:r>
          </a:p>
          <a:p>
            <a:r>
              <a:rPr lang="en-US" sz="2800" dirty="0"/>
              <a:t>Beware of scam anti-virus software and popups</a:t>
            </a:r>
          </a:p>
          <a:p>
            <a:r>
              <a:rPr lang="en-US" sz="2800" dirty="0">
                <a:hlinkClick r:id="rId3"/>
              </a:rPr>
              <a:t>http://windows.microsoft.com/en-us/windows/antivirus-partners#AVtabs=win10</a:t>
            </a:r>
            <a:endParaRPr lang="en-US" sz="2800" dirty="0"/>
          </a:p>
          <a:p>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52" y="4499443"/>
            <a:ext cx="1867161" cy="866896"/>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638800"/>
            <a:ext cx="1524213" cy="752580"/>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230" y="4797284"/>
            <a:ext cx="1400370" cy="609685"/>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5450699"/>
            <a:ext cx="1533802" cy="1385178"/>
          </a:xfrm>
          <a:prstGeom prst="rect">
            <a:avLst/>
          </a:prstGeom>
        </p:spPr>
      </p:pic>
    </p:spTree>
    <p:extLst>
      <p:ext uri="{BB962C8B-B14F-4D97-AF65-F5344CB8AC3E}">
        <p14:creationId xmlns:p14="http://schemas.microsoft.com/office/powerpoint/2010/main" val="840580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456267"/>
          </a:xfrm>
        </p:spPr>
        <p:txBody>
          <a:bodyPr>
            <a:normAutofit/>
          </a:bodyPr>
          <a:lstStyle/>
          <a:p>
            <a:r>
              <a:rPr lang="en-US" sz="4400" dirty="0"/>
              <a:t>Fake Anti-Malware</a:t>
            </a:r>
          </a:p>
        </p:txBody>
      </p:sp>
      <p:pic>
        <p:nvPicPr>
          <p:cNvPr id="4" name="Content Placeholder 3"/>
          <p:cNvPicPr>
            <a:picLocks noGrp="1" noChangeAspect="1"/>
          </p:cNvPicPr>
          <p:nvPr>
            <p:ph idx="1"/>
          </p:nvPr>
        </p:nvPicPr>
        <p:blipFill>
          <a:blip r:embed="rId2"/>
          <a:stretch>
            <a:fillRect/>
          </a:stretch>
        </p:blipFill>
        <p:spPr>
          <a:xfrm>
            <a:off x="1902782" y="2141538"/>
            <a:ext cx="4881235" cy="3649662"/>
          </a:xfrm>
          <a:prstGeom prst="rect">
            <a:avLst/>
          </a:prstGeom>
        </p:spPr>
      </p:pic>
    </p:spTree>
    <p:extLst>
      <p:ext uri="{BB962C8B-B14F-4D97-AF65-F5344CB8AC3E}">
        <p14:creationId xmlns:p14="http://schemas.microsoft.com/office/powerpoint/2010/main" val="346576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456267"/>
          </a:xfrm>
        </p:spPr>
        <p:txBody>
          <a:bodyPr/>
          <a:lstStyle/>
          <a:p>
            <a:r>
              <a:rPr lang="en-US" sz="6600" dirty="0"/>
              <a:t>Patching</a:t>
            </a:r>
            <a:endParaRPr lang="en-US" dirty="0"/>
          </a:p>
        </p:txBody>
      </p:sp>
      <p:sp>
        <p:nvSpPr>
          <p:cNvPr id="3" name="Content Placeholder 2"/>
          <p:cNvSpPr>
            <a:spLocks noGrp="1"/>
          </p:cNvSpPr>
          <p:nvPr>
            <p:ph idx="1"/>
          </p:nvPr>
        </p:nvSpPr>
        <p:spPr>
          <a:xfrm>
            <a:off x="457200" y="1143000"/>
            <a:ext cx="7772400" cy="5562600"/>
          </a:xfrm>
        </p:spPr>
        <p:txBody>
          <a:bodyPr>
            <a:noAutofit/>
          </a:bodyPr>
          <a:lstStyle/>
          <a:p>
            <a:r>
              <a:rPr lang="en-US" sz="3600" dirty="0"/>
              <a:t>Ensure your programs are up to date</a:t>
            </a:r>
          </a:p>
          <a:p>
            <a:pPr lvl="1"/>
            <a:r>
              <a:rPr lang="en-US" sz="3200" dirty="0"/>
              <a:t>Web Browsers</a:t>
            </a:r>
          </a:p>
          <a:p>
            <a:pPr lvl="2"/>
            <a:r>
              <a:rPr lang="en-US" sz="2800" dirty="0"/>
              <a:t>Firefox/Chrome/IE</a:t>
            </a:r>
          </a:p>
          <a:p>
            <a:pPr lvl="1"/>
            <a:r>
              <a:rPr lang="en-US" sz="3200" dirty="0"/>
              <a:t>Plugins</a:t>
            </a:r>
          </a:p>
          <a:p>
            <a:pPr lvl="2"/>
            <a:r>
              <a:rPr lang="en-US" sz="2800" dirty="0"/>
              <a:t>Flash, </a:t>
            </a:r>
            <a:r>
              <a:rPr lang="en-US" sz="2800" dirty="0" err="1"/>
              <a:t>Java,etc</a:t>
            </a:r>
            <a:endParaRPr lang="en-US" sz="2800" dirty="0"/>
          </a:p>
          <a:p>
            <a:pPr lvl="1"/>
            <a:r>
              <a:rPr lang="en-US" sz="3200" dirty="0"/>
              <a:t>Windows/MAC Software Updates</a:t>
            </a:r>
          </a:p>
          <a:p>
            <a:pPr lvl="1"/>
            <a:r>
              <a:rPr lang="en-US" sz="3200" dirty="0"/>
              <a:t>Installed Programs</a:t>
            </a:r>
          </a:p>
          <a:p>
            <a:pPr lvl="2"/>
            <a:r>
              <a:rPr lang="en-US" sz="2800" dirty="0"/>
              <a:t>Consider </a:t>
            </a:r>
            <a:r>
              <a:rPr lang="en-US" sz="2800" dirty="0" err="1"/>
              <a:t>Ninite</a:t>
            </a:r>
            <a:endParaRPr lang="en-US" sz="2800" dirty="0"/>
          </a:p>
        </p:txBody>
      </p:sp>
    </p:spTree>
    <p:extLst>
      <p:ext uri="{BB962C8B-B14F-4D97-AF65-F5344CB8AC3E}">
        <p14:creationId xmlns:p14="http://schemas.microsoft.com/office/powerpoint/2010/main" val="1035190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Privacy Policy</a:t>
            </a:r>
            <a:endParaRPr lang="en-US" sz="6600" dirty="0"/>
          </a:p>
        </p:txBody>
      </p:sp>
      <p:sp>
        <p:nvSpPr>
          <p:cNvPr id="3" name="Content Placeholder 2"/>
          <p:cNvSpPr>
            <a:spLocks noGrp="1"/>
          </p:cNvSpPr>
          <p:nvPr>
            <p:ph idx="1"/>
          </p:nvPr>
        </p:nvSpPr>
        <p:spPr/>
        <p:txBody>
          <a:bodyPr>
            <a:normAutofit/>
          </a:bodyPr>
          <a:lstStyle/>
          <a:p>
            <a:r>
              <a:rPr lang="en-US" sz="3200" dirty="0" smtClean="0"/>
              <a:t>Many larger websites have privacy policies</a:t>
            </a:r>
          </a:p>
          <a:p>
            <a:r>
              <a:rPr lang="en-US" sz="3200" dirty="0" smtClean="0"/>
              <a:t>Most are very long and have complicated language</a:t>
            </a:r>
          </a:p>
          <a:p>
            <a:r>
              <a:rPr lang="en-US" sz="3200" dirty="0" smtClean="0"/>
              <a:t>States what the website/company will/can  do with your data</a:t>
            </a:r>
            <a:endParaRPr lang="en-US" sz="32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193541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Link Security</a:t>
            </a:r>
            <a:endParaRPr lang="en-US" sz="6000" dirty="0"/>
          </a:p>
        </p:txBody>
      </p:sp>
      <p:sp>
        <p:nvSpPr>
          <p:cNvPr id="3" name="Content Placeholder 2"/>
          <p:cNvSpPr>
            <a:spLocks noGrp="1"/>
          </p:cNvSpPr>
          <p:nvPr>
            <p:ph idx="1"/>
          </p:nvPr>
        </p:nvSpPr>
        <p:spPr/>
        <p:txBody>
          <a:bodyPr>
            <a:normAutofit/>
          </a:bodyPr>
          <a:lstStyle/>
          <a:p>
            <a:r>
              <a:rPr lang="en-US" sz="2400" dirty="0">
                <a:hlinkClick r:id="rId2"/>
              </a:rPr>
              <a:t>http://www.learningaboutthe.net/phishing/phishing.php</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274374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772400" cy="1456267"/>
          </a:xfrm>
        </p:spPr>
        <p:txBody>
          <a:bodyPr/>
          <a:lstStyle/>
          <a:p>
            <a:r>
              <a:rPr lang="en-US" sz="6000" dirty="0"/>
              <a:t>Recap</a:t>
            </a:r>
            <a:r>
              <a:rPr lang="en-US" dirty="0"/>
              <a:t>	</a:t>
            </a:r>
          </a:p>
        </p:txBody>
      </p:sp>
      <p:sp>
        <p:nvSpPr>
          <p:cNvPr id="3" name="Content Placeholder 2"/>
          <p:cNvSpPr>
            <a:spLocks noGrp="1"/>
          </p:cNvSpPr>
          <p:nvPr>
            <p:ph idx="1"/>
          </p:nvPr>
        </p:nvSpPr>
        <p:spPr>
          <a:xfrm>
            <a:off x="457200" y="1532467"/>
            <a:ext cx="8382000" cy="4648201"/>
          </a:xfrm>
        </p:spPr>
        <p:txBody>
          <a:bodyPr>
            <a:normAutofit/>
          </a:bodyPr>
          <a:lstStyle/>
          <a:p>
            <a:r>
              <a:rPr lang="en-US" sz="3200" dirty="0"/>
              <a:t>Consider what you post online before posting it</a:t>
            </a:r>
          </a:p>
          <a:p>
            <a:r>
              <a:rPr lang="en-US" sz="3200" dirty="0"/>
              <a:t>Review past posts</a:t>
            </a:r>
          </a:p>
          <a:p>
            <a:r>
              <a:rPr lang="en-US" sz="3200" dirty="0"/>
              <a:t>Review your privacy settings</a:t>
            </a:r>
          </a:p>
          <a:p>
            <a:r>
              <a:rPr lang="en-US" sz="3200" dirty="0"/>
              <a:t>Do not reuse login information between sites</a:t>
            </a:r>
          </a:p>
          <a:p>
            <a:r>
              <a:rPr lang="en-US" sz="3200" dirty="0"/>
              <a:t>All of our handouts and this presentation will be on our website at </a:t>
            </a:r>
            <a:r>
              <a:rPr lang="en-US" sz="3200" dirty="0">
                <a:hlinkClick r:id="rId3"/>
              </a:rPr>
              <a:t>www.learningaboutthe.net</a:t>
            </a:r>
            <a:endParaRPr lang="en-US" sz="3200" dirty="0"/>
          </a:p>
          <a:p>
            <a:endParaRPr lang="en-US" dirty="0"/>
          </a:p>
        </p:txBody>
      </p:sp>
    </p:spTree>
    <p:extLst>
      <p:ext uri="{BB962C8B-B14F-4D97-AF65-F5344CB8AC3E}">
        <p14:creationId xmlns:p14="http://schemas.microsoft.com/office/powerpoint/2010/main" val="122791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1219199"/>
          </a:xfrm>
        </p:spPr>
        <p:txBody>
          <a:bodyPr/>
          <a:lstStyle/>
          <a:p>
            <a:r>
              <a:rPr lang="en-US" sz="6600" dirty="0"/>
              <a:t>Questions</a:t>
            </a:r>
            <a:endParaRPr lang="en-US" dirty="0"/>
          </a:p>
        </p:txBody>
      </p:sp>
      <p:sp>
        <p:nvSpPr>
          <p:cNvPr id="3" name="Content Placeholder 2"/>
          <p:cNvSpPr>
            <a:spLocks noGrp="1"/>
          </p:cNvSpPr>
          <p:nvPr>
            <p:ph idx="1"/>
          </p:nvPr>
        </p:nvSpPr>
        <p:spPr>
          <a:xfrm>
            <a:off x="457200" y="2971800"/>
            <a:ext cx="7772400" cy="2743201"/>
          </a:xfrm>
        </p:spPr>
        <p:txBody>
          <a:bodyPr>
            <a:noAutofit/>
          </a:bodyPr>
          <a:lstStyle/>
          <a:p>
            <a:r>
              <a:rPr lang="en-US" sz="3200" dirty="0"/>
              <a:t>What questions do you have for us?</a:t>
            </a:r>
          </a:p>
          <a:p>
            <a:endParaRPr lang="en-US" sz="3200" dirty="0"/>
          </a:p>
          <a:p>
            <a:endParaRPr lang="en-US" sz="3200" dirty="0"/>
          </a:p>
          <a:p>
            <a:endParaRPr lang="en-US" sz="3200" dirty="0"/>
          </a:p>
          <a:p>
            <a:endParaRPr lang="en-US" sz="3200" dirty="0"/>
          </a:p>
          <a:p>
            <a:pPr marL="0" indent="0" algn="ctr">
              <a:buNone/>
            </a:pPr>
            <a:r>
              <a:rPr lang="en-US" sz="3200" dirty="0"/>
              <a:t>All materials available online at:</a:t>
            </a:r>
          </a:p>
          <a:p>
            <a:pPr marL="0" indent="0" algn="ctr">
              <a:buNone/>
            </a:pPr>
            <a:r>
              <a:rPr lang="en-US" sz="3200" dirty="0"/>
              <a:t>www.learningaboutthe.net</a:t>
            </a:r>
          </a:p>
        </p:txBody>
      </p:sp>
    </p:spTree>
    <p:extLst>
      <p:ext uri="{BB962C8B-B14F-4D97-AF65-F5344CB8AC3E}">
        <p14:creationId xmlns:p14="http://schemas.microsoft.com/office/powerpoint/2010/main" val="4241279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456267"/>
          </a:xfrm>
        </p:spPr>
        <p:txBody>
          <a:bodyPr>
            <a:normAutofit/>
          </a:bodyPr>
          <a:lstStyle/>
          <a:p>
            <a:r>
              <a:rPr lang="en-US" sz="6000" dirty="0"/>
              <a:t>Overview:</a:t>
            </a:r>
          </a:p>
        </p:txBody>
      </p:sp>
      <p:sp>
        <p:nvSpPr>
          <p:cNvPr id="3" name="Content Placeholder 2"/>
          <p:cNvSpPr>
            <a:spLocks noGrp="1"/>
          </p:cNvSpPr>
          <p:nvPr>
            <p:ph idx="1"/>
          </p:nvPr>
        </p:nvSpPr>
        <p:spPr>
          <a:xfrm>
            <a:off x="457200" y="1295400"/>
            <a:ext cx="7772400" cy="3649133"/>
          </a:xfrm>
        </p:spPr>
        <p:txBody>
          <a:bodyPr>
            <a:normAutofit/>
          </a:bodyPr>
          <a:lstStyle/>
          <a:p>
            <a:pPr marL="514350" indent="-514350">
              <a:buFont typeface="+mj-lt"/>
              <a:buAutoNum type="arabicPeriod"/>
            </a:pPr>
            <a:r>
              <a:rPr lang="en-US" sz="3600" dirty="0"/>
              <a:t>Social networks</a:t>
            </a:r>
          </a:p>
          <a:p>
            <a:pPr marL="514350" indent="-514350">
              <a:buFont typeface="+mj-lt"/>
              <a:buAutoNum type="arabicPeriod"/>
            </a:pPr>
            <a:r>
              <a:rPr lang="en-US" sz="3600" dirty="0"/>
              <a:t>Privacy settings</a:t>
            </a:r>
          </a:p>
          <a:p>
            <a:pPr marL="514350" indent="-514350">
              <a:buFont typeface="+mj-lt"/>
              <a:buAutoNum type="arabicPeriod"/>
            </a:pPr>
            <a:r>
              <a:rPr lang="en-US" sz="3600" dirty="0"/>
              <a:t>Once online, always online</a:t>
            </a:r>
          </a:p>
          <a:p>
            <a:pPr marL="514350" indent="-514350">
              <a:buFont typeface="+mj-lt"/>
              <a:buAutoNum type="arabicPeriod"/>
            </a:pPr>
            <a:r>
              <a:rPr lang="en-US" sz="3600" dirty="0"/>
              <a:t>Anti-Malware/Anti-Virus </a:t>
            </a:r>
            <a:r>
              <a:rPr lang="en-US" sz="3600" dirty="0" smtClean="0"/>
              <a:t>Software</a:t>
            </a:r>
            <a:endParaRPr lang="en-US" sz="3600" dirty="0"/>
          </a:p>
        </p:txBody>
      </p:sp>
      <p:pic>
        <p:nvPicPr>
          <p:cNvPr id="4" name="Picture 2" descr="D:\2008 jobs\amaxra\Child Safety\graphics\education classroom students learning.png"/>
          <p:cNvPicPr>
            <a:picLocks noChangeAspect="1" noChangeArrowheads="1"/>
          </p:cNvPicPr>
          <p:nvPr>
            <p:custDataLst>
              <p:tags r:id="rId1"/>
            </p:custDataLst>
          </p:nvPr>
        </p:nvPicPr>
        <p:blipFill>
          <a:blip r:embed="rId4" cstate="print"/>
          <a:srcRect/>
          <a:stretch>
            <a:fillRect/>
          </a:stretch>
        </p:blipFill>
        <p:spPr bwMode="auto">
          <a:xfrm>
            <a:off x="5658104" y="4038600"/>
            <a:ext cx="4247896" cy="2819400"/>
          </a:xfrm>
          <a:prstGeom prst="rect">
            <a:avLst/>
          </a:prstGeom>
          <a:noFill/>
        </p:spPr>
      </p:pic>
    </p:spTree>
    <p:extLst>
      <p:ext uri="{BB962C8B-B14F-4D97-AF65-F5344CB8AC3E}">
        <p14:creationId xmlns:p14="http://schemas.microsoft.com/office/powerpoint/2010/main" val="33596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Learning Objectives</a:t>
            </a:r>
          </a:p>
        </p:txBody>
      </p:sp>
      <p:sp>
        <p:nvSpPr>
          <p:cNvPr id="3" name="Content Placeholder 2"/>
          <p:cNvSpPr>
            <a:spLocks noGrp="1"/>
          </p:cNvSpPr>
          <p:nvPr>
            <p:ph idx="1"/>
          </p:nvPr>
        </p:nvSpPr>
        <p:spPr/>
        <p:txBody>
          <a:bodyPr>
            <a:noAutofit/>
          </a:bodyPr>
          <a:lstStyle/>
          <a:p>
            <a:pPr fontAlgn="base"/>
            <a:r>
              <a:rPr lang="en-US" sz="3600" dirty="0"/>
              <a:t>Consider future implications of material posted online</a:t>
            </a:r>
          </a:p>
          <a:p>
            <a:pPr lvl="0" fontAlgn="base"/>
            <a:r>
              <a:rPr lang="en-US" sz="3600" dirty="0"/>
              <a:t>Evaluate current privacy settings to determine if they are in alignment with your definition of </a:t>
            </a:r>
            <a:r>
              <a:rPr lang="en-US" sz="3600" dirty="0" smtClean="0"/>
              <a:t>privacy</a:t>
            </a:r>
            <a:endParaRPr lang="en-US" sz="3600" dirty="0"/>
          </a:p>
        </p:txBody>
      </p:sp>
    </p:spTree>
    <p:extLst>
      <p:ext uri="{BB962C8B-B14F-4D97-AF65-F5344CB8AC3E}">
        <p14:creationId xmlns:p14="http://schemas.microsoft.com/office/powerpoint/2010/main" val="58945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What is Social Networking</a:t>
            </a:r>
          </a:p>
        </p:txBody>
      </p:sp>
      <p:sp>
        <p:nvSpPr>
          <p:cNvPr id="3" name="Content Placeholder 2"/>
          <p:cNvSpPr>
            <a:spLocks noGrp="1"/>
          </p:cNvSpPr>
          <p:nvPr>
            <p:ph idx="1"/>
          </p:nvPr>
        </p:nvSpPr>
        <p:spPr>
          <a:xfrm>
            <a:off x="457200" y="2142068"/>
            <a:ext cx="7772400" cy="4487332"/>
          </a:xfrm>
        </p:spPr>
        <p:txBody>
          <a:bodyPr>
            <a:normAutofit/>
          </a:bodyPr>
          <a:lstStyle/>
          <a:p>
            <a:r>
              <a:rPr lang="en-US" sz="2800" dirty="0"/>
              <a:t>A website that is used to communicate with others by posting messages, sharing information, and sharing photos.</a:t>
            </a:r>
          </a:p>
          <a:p>
            <a:r>
              <a:rPr lang="en-US" sz="2800" dirty="0"/>
              <a:t>Common components</a:t>
            </a:r>
          </a:p>
          <a:p>
            <a:pPr lvl="1"/>
            <a:r>
              <a:rPr lang="en-US" sz="2400" dirty="0"/>
              <a:t>Messaging system</a:t>
            </a:r>
          </a:p>
          <a:p>
            <a:pPr lvl="1"/>
            <a:r>
              <a:rPr lang="en-US" sz="2400" dirty="0"/>
              <a:t>Friends list</a:t>
            </a:r>
          </a:p>
          <a:p>
            <a:pPr lvl="1"/>
            <a:r>
              <a:rPr lang="en-US" sz="2400" dirty="0"/>
              <a:t>Profile</a:t>
            </a:r>
          </a:p>
          <a:p>
            <a:pPr lvl="1"/>
            <a:r>
              <a:rPr lang="en-US" sz="2400" dirty="0"/>
              <a:t>Photo sharing</a:t>
            </a:r>
          </a:p>
          <a:p>
            <a:pPr lvl="1"/>
            <a:endParaRPr lang="en-US" dirty="0"/>
          </a:p>
        </p:txBody>
      </p:sp>
      <p:pic>
        <p:nvPicPr>
          <p:cNvPr id="4" name="Picture 4" descr="D:\2008 jobs\amaxra\Child Safety\graphics\man boy working teaching father son computer.png"/>
          <p:cNvPicPr>
            <a:picLocks noChangeAspect="1" noChangeArrowheads="1"/>
          </p:cNvPicPr>
          <p:nvPr>
            <p:custDataLst>
              <p:tags r:id="rId1"/>
            </p:custDataLst>
          </p:nvPr>
        </p:nvPicPr>
        <p:blipFill>
          <a:blip r:embed="rId4" cstate="print"/>
          <a:srcRect/>
          <a:stretch>
            <a:fillRect/>
          </a:stretch>
        </p:blipFill>
        <p:spPr bwMode="auto">
          <a:xfrm>
            <a:off x="4800949" y="4452968"/>
            <a:ext cx="4495451" cy="2938432"/>
          </a:xfrm>
          <a:prstGeom prst="rect">
            <a:avLst/>
          </a:prstGeom>
          <a:ln>
            <a:noFill/>
          </a:ln>
          <a:effectLst>
            <a:softEdge rad="112500"/>
          </a:effectLst>
        </p:spPr>
      </p:pic>
    </p:spTree>
    <p:extLst>
      <p:ext uri="{BB962C8B-B14F-4D97-AF65-F5344CB8AC3E}">
        <p14:creationId xmlns:p14="http://schemas.microsoft.com/office/powerpoint/2010/main" val="22220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305800" cy="1837268"/>
          </a:xfrm>
        </p:spPr>
        <p:txBody>
          <a:bodyPr>
            <a:normAutofit/>
          </a:bodyPr>
          <a:lstStyle/>
          <a:p>
            <a:r>
              <a:rPr lang="en-US" sz="3600" dirty="0"/>
              <a:t>Where is your personal information?</a:t>
            </a:r>
          </a:p>
        </p:txBody>
      </p:sp>
      <p:sp>
        <p:nvSpPr>
          <p:cNvPr id="3" name="Content Placeholder 2"/>
          <p:cNvSpPr>
            <a:spLocks noGrp="1"/>
          </p:cNvSpPr>
          <p:nvPr>
            <p:ph idx="1"/>
          </p:nvPr>
        </p:nvSpPr>
        <p:spPr>
          <a:xfrm>
            <a:off x="457200" y="1538817"/>
            <a:ext cx="7772400" cy="3649133"/>
          </a:xfrm>
        </p:spPr>
        <p:txBody>
          <a:bodyPr/>
          <a:lstStyle/>
          <a:p>
            <a:r>
              <a:rPr lang="en-US" sz="2400" dirty="0"/>
              <a:t>Facebook</a:t>
            </a:r>
          </a:p>
          <a:p>
            <a:r>
              <a:rPr lang="en-US" sz="2400" dirty="0"/>
              <a:t>Twitter</a:t>
            </a:r>
          </a:p>
          <a:p>
            <a:r>
              <a:rPr lang="en-US" sz="2400" dirty="0"/>
              <a:t>Google Plus</a:t>
            </a:r>
          </a:p>
          <a:p>
            <a:r>
              <a:rPr lang="en-US" sz="2400" dirty="0"/>
              <a:t>Foursquare</a:t>
            </a:r>
          </a:p>
          <a:p>
            <a:r>
              <a:rPr lang="en-US" sz="2400" dirty="0"/>
              <a:t>LinkedIn</a:t>
            </a:r>
          </a:p>
          <a:p>
            <a:r>
              <a:rPr lang="en-US" sz="2400" dirty="0"/>
              <a:t>Pinterest</a:t>
            </a:r>
          </a:p>
          <a:p>
            <a:endParaRPr lang="en-US" dirty="0"/>
          </a:p>
        </p:txBody>
      </p:sp>
      <p:pic>
        <p:nvPicPr>
          <p:cNvPr id="7" name="Picture 2" descr="http://satedproductions.com/tmp/reddit/alien/reddit-alien.png"/>
          <p:cNvPicPr>
            <a:picLocks noChangeAspect="1" noChangeArrowheads="1"/>
          </p:cNvPicPr>
          <p:nvPr/>
        </p:nvPicPr>
        <p:blipFill>
          <a:blip r:embed="rId3"/>
          <a:srcRect l="27013" t="12424" r="23354" b="17325"/>
          <a:stretch>
            <a:fillRect/>
          </a:stretch>
        </p:blipFill>
        <p:spPr bwMode="auto">
          <a:xfrm>
            <a:off x="8121165" y="2583654"/>
            <a:ext cx="669925" cy="949325"/>
          </a:xfrm>
          <a:prstGeom prst="rect">
            <a:avLst/>
          </a:prstGeom>
          <a:noFill/>
          <a:ln w="9525">
            <a:noFill/>
            <a:miter lim="800000"/>
            <a:headEnd/>
            <a:tailEnd/>
          </a:ln>
        </p:spPr>
      </p:pic>
      <p:pic>
        <p:nvPicPr>
          <p:cNvPr id="10" name="Picture 14" descr="http://ts2.mm.bing.net/images/thumbnail.aspx?q=1401663071985&amp;id=68080d3f2b2f58aef9c38b748fe6c135&amp;url=http%3a%2f%2fwww.sdco.org%2fimages%2fmyspace-logo.png"/>
          <p:cNvPicPr>
            <a:picLocks noChangeAspect="1" noChangeArrowheads="1"/>
          </p:cNvPicPr>
          <p:nvPr/>
        </p:nvPicPr>
        <p:blipFill>
          <a:blip r:embed="rId4"/>
          <a:srcRect/>
          <a:stretch>
            <a:fillRect/>
          </a:stretch>
        </p:blipFill>
        <p:spPr bwMode="auto">
          <a:xfrm>
            <a:off x="7215625" y="5117306"/>
            <a:ext cx="685800" cy="685800"/>
          </a:xfrm>
          <a:prstGeom prst="rect">
            <a:avLst/>
          </a:prstGeom>
          <a:noFill/>
          <a:ln w="9525">
            <a:noFill/>
            <a:miter lim="800000"/>
            <a:headEnd/>
            <a:tailEnd/>
          </a:ln>
        </p:spPr>
      </p:pic>
      <p:pic>
        <p:nvPicPr>
          <p:cNvPr id="12" name="Picture 4" descr="http://why-youmad.com/wp-content/uploads/2011/11/tumblr-logo.png"/>
          <p:cNvPicPr>
            <a:picLocks noChangeAspect="1" noChangeArrowheads="1"/>
          </p:cNvPicPr>
          <p:nvPr/>
        </p:nvPicPr>
        <p:blipFill>
          <a:blip r:embed="rId5"/>
          <a:srcRect/>
          <a:stretch>
            <a:fillRect/>
          </a:stretch>
        </p:blipFill>
        <p:spPr bwMode="auto">
          <a:xfrm>
            <a:off x="189876" y="5074918"/>
            <a:ext cx="1606550" cy="419100"/>
          </a:xfrm>
          <a:prstGeom prst="rect">
            <a:avLst/>
          </a:prstGeom>
          <a:noFill/>
          <a:ln w="9525">
            <a:noFill/>
            <a:miter lim="800000"/>
            <a:headEnd/>
            <a:tailEnd/>
          </a:ln>
        </p:spPr>
      </p:pic>
      <p:pic>
        <p:nvPicPr>
          <p:cNvPr id="17" name="Picture 22" descr="http://ts2.mm.bing.net/images/thumbnail.aspx?q=1364675344289&amp;id=e7f6950e5f5e8f426a540f54e77ff415&amp;url=http%3a%2f%2fdcshutterbugs.com%2fwp%2fwp-content%2fuploads%2f2009%2f04%2fmeetup_logo.gif"/>
          <p:cNvPicPr>
            <a:picLocks noChangeAspect="1" noChangeArrowheads="1"/>
          </p:cNvPicPr>
          <p:nvPr/>
        </p:nvPicPr>
        <p:blipFill>
          <a:blip r:embed="rId6"/>
          <a:srcRect/>
          <a:stretch>
            <a:fillRect/>
          </a:stretch>
        </p:blipFill>
        <p:spPr bwMode="auto">
          <a:xfrm>
            <a:off x="5858084" y="5967412"/>
            <a:ext cx="933450" cy="600075"/>
          </a:xfrm>
          <a:prstGeom prst="rect">
            <a:avLst/>
          </a:prstGeom>
          <a:noFill/>
          <a:ln w="9525">
            <a:noFill/>
            <a:miter lim="800000"/>
            <a:headEnd/>
            <a:tailEnd/>
          </a:ln>
        </p:spPr>
      </p:pic>
      <p:pic>
        <p:nvPicPr>
          <p:cNvPr id="18" name="Picture 8" descr="http://socialnicole.com/wp-content/blogs.dir/1/files/2011/10/stumble.png"/>
          <p:cNvPicPr>
            <a:picLocks noChangeAspect="1" noChangeArrowheads="1"/>
          </p:cNvPicPr>
          <p:nvPr/>
        </p:nvPicPr>
        <p:blipFill>
          <a:blip r:embed="rId7"/>
          <a:srcRect/>
          <a:stretch>
            <a:fillRect/>
          </a:stretch>
        </p:blipFill>
        <p:spPr bwMode="auto">
          <a:xfrm>
            <a:off x="8243330" y="5529263"/>
            <a:ext cx="808037" cy="806450"/>
          </a:xfrm>
          <a:prstGeom prst="rect">
            <a:avLst/>
          </a:prstGeom>
          <a:noFill/>
          <a:ln w="9525">
            <a:noFill/>
            <a:miter lim="800000"/>
            <a:headEnd/>
            <a:tailEnd/>
          </a:ln>
        </p:spPr>
      </p:pic>
      <p:pic>
        <p:nvPicPr>
          <p:cNvPr id="19" name="Picture 10" descr="http://www.best2know.info/wp-content/uploads/2010/11/digg-logo.jpg"/>
          <p:cNvPicPr>
            <a:picLocks noChangeAspect="1" noChangeArrowheads="1"/>
          </p:cNvPicPr>
          <p:nvPr/>
        </p:nvPicPr>
        <p:blipFill>
          <a:blip r:embed="rId8"/>
          <a:srcRect l="11331" t="13968" r="10522" b="22516"/>
          <a:stretch>
            <a:fillRect/>
          </a:stretch>
        </p:blipFill>
        <p:spPr bwMode="auto">
          <a:xfrm>
            <a:off x="3735646" y="4105749"/>
            <a:ext cx="1193800" cy="760412"/>
          </a:xfrm>
          <a:prstGeom prst="rect">
            <a:avLst/>
          </a:prstGeom>
          <a:noFill/>
          <a:ln w="9525">
            <a:noFill/>
            <a:miter lim="800000"/>
            <a:headEnd/>
            <a:tailEnd/>
          </a:ln>
        </p:spPr>
      </p:pic>
      <p:pic>
        <p:nvPicPr>
          <p:cNvPr id="22" name="Picture 22" descr="http://upload.wikimedia.org/wikipedia/zh/archive/7/77/20091207062734!Skype_logo.png"/>
          <p:cNvPicPr>
            <a:picLocks noChangeAspect="1" noChangeArrowheads="1"/>
          </p:cNvPicPr>
          <p:nvPr/>
        </p:nvPicPr>
        <p:blipFill>
          <a:blip r:embed="rId9"/>
          <a:srcRect/>
          <a:stretch>
            <a:fillRect/>
          </a:stretch>
        </p:blipFill>
        <p:spPr bwMode="auto">
          <a:xfrm>
            <a:off x="7478712" y="3993355"/>
            <a:ext cx="1501775" cy="663575"/>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5083" y="3099117"/>
            <a:ext cx="83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0971" y="3497767"/>
            <a:ext cx="735589" cy="73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12"/>
          <a:stretch>
            <a:fillRect/>
          </a:stretch>
        </p:blipFill>
        <p:spPr>
          <a:xfrm>
            <a:off x="6234858" y="2036911"/>
            <a:ext cx="1767348" cy="479835"/>
          </a:xfrm>
          <a:prstGeom prst="rect">
            <a:avLst/>
          </a:prstGeom>
        </p:spPr>
      </p:pic>
      <p:pic>
        <p:nvPicPr>
          <p:cNvPr id="9" name="Picture 8"/>
          <p:cNvPicPr>
            <a:picLocks noChangeAspect="1"/>
          </p:cNvPicPr>
          <p:nvPr/>
        </p:nvPicPr>
        <p:blipFill>
          <a:blip r:embed="rId13"/>
          <a:stretch>
            <a:fillRect/>
          </a:stretch>
        </p:blipFill>
        <p:spPr>
          <a:xfrm>
            <a:off x="5270458" y="4519688"/>
            <a:ext cx="1352204" cy="892965"/>
          </a:xfrm>
          <a:prstGeom prst="rect">
            <a:avLst/>
          </a:prstGeom>
        </p:spPr>
      </p:pic>
      <p:pic>
        <p:nvPicPr>
          <p:cNvPr id="23" name="Picture 22"/>
          <p:cNvPicPr>
            <a:picLocks noChangeAspect="1"/>
          </p:cNvPicPr>
          <p:nvPr/>
        </p:nvPicPr>
        <p:blipFill>
          <a:blip r:embed="rId14"/>
          <a:stretch>
            <a:fillRect/>
          </a:stretch>
        </p:blipFill>
        <p:spPr>
          <a:xfrm>
            <a:off x="4583799" y="5689265"/>
            <a:ext cx="994966" cy="808901"/>
          </a:xfrm>
          <a:prstGeom prst="rect">
            <a:avLst/>
          </a:prstGeom>
        </p:spPr>
      </p:pic>
      <p:pic>
        <p:nvPicPr>
          <p:cNvPr id="24" name="Picture 23"/>
          <p:cNvPicPr>
            <a:picLocks noChangeAspect="1"/>
          </p:cNvPicPr>
          <p:nvPr/>
        </p:nvPicPr>
        <p:blipFill>
          <a:blip r:embed="rId15"/>
          <a:stretch>
            <a:fillRect/>
          </a:stretch>
        </p:blipFill>
        <p:spPr>
          <a:xfrm>
            <a:off x="3588896" y="5412652"/>
            <a:ext cx="681063" cy="681063"/>
          </a:xfrm>
          <a:prstGeom prst="rect">
            <a:avLst/>
          </a:prstGeom>
        </p:spPr>
      </p:pic>
      <p:pic>
        <p:nvPicPr>
          <p:cNvPr id="4" name="Picture 2" descr="http://cdn.wccftech.com/wp-content/uploads/2015/11/hd_xbox-live.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8383" y="5753183"/>
            <a:ext cx="1640851" cy="922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itechpost.com/data/images/full/10497/google-plus.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97955" y="5823039"/>
            <a:ext cx="877101" cy="877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youtube.com/yt/brand/media/image/YouTube-logo-full_color.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75505" y="4592129"/>
            <a:ext cx="1763659" cy="109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500"/>
                                        <p:tgtEl>
                                          <p:spTgt spid="1027"/>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par>
                          <p:cTn id="40" fill="hold">
                            <p:stCondLst>
                              <p:cond delay="4750"/>
                            </p:stCondLst>
                            <p:childTnLst>
                              <p:par>
                                <p:cTn id="41" presetID="1" presetClass="entr" presetSubtype="0" fill="hold" nodeType="after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par>
                          <p:cTn id="43" fill="hold">
                            <p:stCondLst>
                              <p:cond delay="4750"/>
                            </p:stCondLst>
                            <p:childTnLst>
                              <p:par>
                                <p:cTn id="44" presetID="1" presetClass="entr" presetSubtype="0" fill="hold"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childTnLst>
                                </p:cTn>
                              </p:par>
                            </p:childTnLst>
                          </p:cTn>
                        </p:par>
                        <p:par>
                          <p:cTn id="46" fill="hold">
                            <p:stCondLst>
                              <p:cond delay="4750"/>
                            </p:stCondLst>
                            <p:childTnLst>
                              <p:par>
                                <p:cTn id="47" presetID="1" presetClass="entr" presetSubtype="0" fill="hold"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par>
                          <p:cTn id="49" fill="hold">
                            <p:stCondLst>
                              <p:cond delay="4750"/>
                            </p:stCondLst>
                            <p:childTnLst>
                              <p:par>
                                <p:cTn id="50" presetID="1" presetClass="entr" presetSubtype="0" fill="hold" nodeType="after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childTnLst>
                                </p:cTn>
                              </p:par>
                            </p:childTnLst>
                          </p:cTn>
                        </p:par>
                        <p:par>
                          <p:cTn id="52" fill="hold">
                            <p:stCondLst>
                              <p:cond delay="4750"/>
                            </p:stCondLst>
                            <p:childTnLst>
                              <p:par>
                                <p:cTn id="53" presetID="1" presetClass="entr" presetSubtype="0" fill="hold" nodeType="after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par>
                          <p:cTn id="55" fill="hold">
                            <p:stCondLst>
                              <p:cond delay="4750"/>
                            </p:stCondLst>
                            <p:childTnLst>
                              <p:par>
                                <p:cTn id="56" presetID="1" presetClass="entr" presetSubtype="0" fill="hold" nodeType="after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Social networking </a:t>
            </a:r>
            <a:br>
              <a:rPr lang="en-US" sz="4400" dirty="0" smtClean="0"/>
            </a:br>
            <a:r>
              <a:rPr lang="en-US" sz="4400" dirty="0" smtClean="0"/>
              <a:t>Vocabulary Sheet</a:t>
            </a:r>
            <a:endParaRPr lang="en-US" sz="4400" dirty="0"/>
          </a:p>
        </p:txBody>
      </p:sp>
    </p:spTree>
    <p:extLst>
      <p:ext uri="{BB962C8B-B14F-4D97-AF65-F5344CB8AC3E}">
        <p14:creationId xmlns:p14="http://schemas.microsoft.com/office/powerpoint/2010/main" val="3079742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Sharing</a:t>
            </a:r>
            <a:endParaRPr lang="en-US" dirty="0"/>
          </a:p>
        </p:txBody>
      </p:sp>
      <p:sp>
        <p:nvSpPr>
          <p:cNvPr id="3" name="Content Placeholder 2"/>
          <p:cNvSpPr>
            <a:spLocks noGrp="1"/>
          </p:cNvSpPr>
          <p:nvPr>
            <p:ph idx="1"/>
          </p:nvPr>
        </p:nvSpPr>
        <p:spPr>
          <a:xfrm>
            <a:off x="457200" y="1828800"/>
            <a:ext cx="7772400" cy="5029200"/>
          </a:xfrm>
        </p:spPr>
        <p:txBody>
          <a:bodyPr>
            <a:noAutofit/>
          </a:bodyPr>
          <a:lstStyle/>
          <a:p>
            <a:r>
              <a:rPr lang="en-US" sz="3600" dirty="0"/>
              <a:t>What info are you sharing</a:t>
            </a:r>
          </a:p>
          <a:p>
            <a:pPr lvl="1"/>
            <a:r>
              <a:rPr lang="en-US" sz="3200" dirty="0"/>
              <a:t>Phone numbers</a:t>
            </a:r>
          </a:p>
          <a:p>
            <a:pPr lvl="1"/>
            <a:r>
              <a:rPr lang="en-US" sz="3200" dirty="0"/>
              <a:t>Birthdays</a:t>
            </a:r>
          </a:p>
          <a:p>
            <a:pPr lvl="1"/>
            <a:r>
              <a:rPr lang="en-US" sz="3200" dirty="0"/>
              <a:t>Maiden names</a:t>
            </a:r>
          </a:p>
          <a:p>
            <a:pPr lvl="1"/>
            <a:r>
              <a:rPr lang="en-US" sz="3200" dirty="0"/>
              <a:t>Pet names</a:t>
            </a:r>
          </a:p>
          <a:p>
            <a:r>
              <a:rPr lang="en-US" sz="3600" dirty="0"/>
              <a:t>What can be done with this info?</a:t>
            </a:r>
          </a:p>
          <a:p>
            <a:r>
              <a:rPr lang="en-US" sz="3600" dirty="0"/>
              <a:t>Online is like a room full of strangers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142068"/>
            <a:ext cx="3089351" cy="2210451"/>
          </a:xfrm>
          <a:prstGeom prst="rect">
            <a:avLst/>
          </a:prstGeom>
        </p:spPr>
      </p:pic>
    </p:spTree>
    <p:extLst>
      <p:ext uri="{BB962C8B-B14F-4D97-AF65-F5344CB8AC3E}">
        <p14:creationId xmlns:p14="http://schemas.microsoft.com/office/powerpoint/2010/main" val="10525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772400" cy="1456267"/>
          </a:xfrm>
        </p:spPr>
        <p:txBody>
          <a:bodyPr>
            <a:normAutofit/>
          </a:bodyPr>
          <a:lstStyle/>
          <a:p>
            <a:r>
              <a:rPr lang="en-US" sz="6000" dirty="0"/>
              <a:t>Sharing</a:t>
            </a:r>
          </a:p>
        </p:txBody>
      </p:sp>
      <p:sp>
        <p:nvSpPr>
          <p:cNvPr id="3" name="Content Placeholder 2"/>
          <p:cNvSpPr>
            <a:spLocks noGrp="1"/>
          </p:cNvSpPr>
          <p:nvPr>
            <p:ph idx="1"/>
          </p:nvPr>
        </p:nvSpPr>
        <p:spPr>
          <a:xfrm>
            <a:off x="457200" y="1532468"/>
            <a:ext cx="7772400" cy="4639732"/>
          </a:xfrm>
        </p:spPr>
        <p:txBody>
          <a:bodyPr>
            <a:noAutofit/>
          </a:bodyPr>
          <a:lstStyle/>
          <a:p>
            <a:r>
              <a:rPr lang="en-US" sz="3600" dirty="0"/>
              <a:t>Identity theft</a:t>
            </a:r>
          </a:p>
          <a:p>
            <a:pPr lvl="1"/>
            <a:r>
              <a:rPr lang="en-US" sz="3200" dirty="0"/>
              <a:t>Used to go though mail and garbage looking for personal information</a:t>
            </a:r>
          </a:p>
          <a:p>
            <a:pPr lvl="1"/>
            <a:r>
              <a:rPr lang="en-US" sz="3200" dirty="0"/>
              <a:t>Now they have moved their search online </a:t>
            </a:r>
          </a:p>
          <a:p>
            <a:r>
              <a:rPr lang="en-US" sz="3600" dirty="0"/>
              <a:t>Google self audit</a:t>
            </a:r>
          </a:p>
          <a:p>
            <a:pPr lvl="1"/>
            <a:r>
              <a:rPr lang="en-US" sz="3200" dirty="0"/>
              <a:t>Search for your name </a:t>
            </a:r>
            <a:r>
              <a:rPr lang="en-US" sz="3200" dirty="0" smtClean="0"/>
              <a:t/>
            </a:r>
            <a:br>
              <a:rPr lang="en-US" sz="3200" dirty="0" smtClean="0"/>
            </a:br>
            <a:r>
              <a:rPr lang="en-US" sz="3200" dirty="0" smtClean="0"/>
              <a:t>example</a:t>
            </a:r>
            <a:endParaRPr lang="en-US" sz="3200" dirty="0"/>
          </a:p>
        </p:txBody>
      </p:sp>
      <p:pic>
        <p:nvPicPr>
          <p:cNvPr id="1026" name="Picture 2" descr="C:\Users\Curt\Dropbox\Camera Uploads\2013-02-06 14.0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9828" y="3988757"/>
            <a:ext cx="3984172" cy="2988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1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5xcONK1Zio0iOrGSu77Vzn"/>
</p:tagLst>
</file>

<file path=ppt/tags/tag2.xml><?xml version="1.0" encoding="utf-8"?>
<p:tagLst xmlns:a="http://schemas.openxmlformats.org/drawingml/2006/main" xmlns:r="http://schemas.openxmlformats.org/officeDocument/2006/relationships" xmlns:p="http://schemas.openxmlformats.org/presentationml/2006/main">
  <p:tag name="DVSHAPEID" val="ipJOD8xSknU4dMKrLhvxuj"/>
</p:tagLst>
</file>

<file path=ppt/tags/tag3.xml><?xml version="1.0" encoding="utf-8"?>
<p:tagLst xmlns:a="http://schemas.openxmlformats.org/drawingml/2006/main" xmlns:r="http://schemas.openxmlformats.org/officeDocument/2006/relationships" xmlns:p="http://schemas.openxmlformats.org/presentationml/2006/main">
  <p:tag name="DVSHAPEID" val="EdipssBoVpVvGNltKmq1rR"/>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0</TotalTime>
  <Words>762</Words>
  <Application>Microsoft Office PowerPoint</Application>
  <PresentationFormat>On-screen Show (4:3)</PresentationFormat>
  <Paragraphs>168</Paragraphs>
  <Slides>29</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Celestial</vt:lpstr>
      <vt:lpstr>Social Networking Safety &amp; Security</vt:lpstr>
      <vt:lpstr>Classroom Etiquette</vt:lpstr>
      <vt:lpstr>Overview:</vt:lpstr>
      <vt:lpstr>Learning Objectives</vt:lpstr>
      <vt:lpstr>What is Social Networking</vt:lpstr>
      <vt:lpstr>Where is your personal information?</vt:lpstr>
      <vt:lpstr>Social networking  Vocabulary Sheet</vt:lpstr>
      <vt:lpstr>Sharing</vt:lpstr>
      <vt:lpstr>Sharing</vt:lpstr>
      <vt:lpstr>Location Services</vt:lpstr>
      <vt:lpstr>Profiling</vt:lpstr>
      <vt:lpstr>Public Forum</vt:lpstr>
      <vt:lpstr>Interactive Activity: Info Hunt</vt:lpstr>
      <vt:lpstr>Interactive Activity: Info Hunt</vt:lpstr>
      <vt:lpstr>You Can’t Take That Back</vt:lpstr>
      <vt:lpstr>Bong Girl</vt:lpstr>
      <vt:lpstr>Bong Girl</vt:lpstr>
      <vt:lpstr>Facebook Photos</vt:lpstr>
      <vt:lpstr>Facebook Photos</vt:lpstr>
      <vt:lpstr>Facebook Location Settings</vt:lpstr>
      <vt:lpstr>Social Networking Phishing</vt:lpstr>
      <vt:lpstr>Don’t Reuse Information </vt:lpstr>
      <vt:lpstr>Anti-Malware Software</vt:lpstr>
      <vt:lpstr>Fake Anti-Malware</vt:lpstr>
      <vt:lpstr>Patching</vt:lpstr>
      <vt:lpstr>Privacy Policy</vt:lpstr>
      <vt:lpstr>Link Security</vt:lpstr>
      <vt:lpstr>Recap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2016-08-29T21:09:14Z</dcterms:created>
  <dcterms:modified xsi:type="dcterms:W3CDTF">2016-08-29T21:09:33Z</dcterms:modified>
</cp:coreProperties>
</file>