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1"/>
  </p:sldMasterIdLst>
  <p:notesMasterIdLst>
    <p:notesMasterId r:id="rId35"/>
  </p:notesMasterIdLst>
  <p:sldIdLst>
    <p:sldId id="256" r:id="rId2"/>
    <p:sldId id="285" r:id="rId3"/>
    <p:sldId id="286" r:id="rId4"/>
    <p:sldId id="257" r:id="rId5"/>
    <p:sldId id="258" r:id="rId6"/>
    <p:sldId id="302" r:id="rId7"/>
    <p:sldId id="259" r:id="rId8"/>
    <p:sldId id="260" r:id="rId9"/>
    <p:sldId id="261" r:id="rId10"/>
    <p:sldId id="262" r:id="rId11"/>
    <p:sldId id="263" r:id="rId12"/>
    <p:sldId id="304" r:id="rId13"/>
    <p:sldId id="306" r:id="rId14"/>
    <p:sldId id="307" r:id="rId15"/>
    <p:sldId id="312" r:id="rId16"/>
    <p:sldId id="308" r:id="rId17"/>
    <p:sldId id="267" r:id="rId18"/>
    <p:sldId id="309" r:id="rId19"/>
    <p:sldId id="310" r:id="rId20"/>
    <p:sldId id="287" r:id="rId21"/>
    <p:sldId id="273" r:id="rId22"/>
    <p:sldId id="305" r:id="rId23"/>
    <p:sldId id="313" r:id="rId24"/>
    <p:sldId id="288" r:id="rId25"/>
    <p:sldId id="284" r:id="rId26"/>
    <p:sldId id="314" r:id="rId27"/>
    <p:sldId id="272" r:id="rId28"/>
    <p:sldId id="301" r:id="rId29"/>
    <p:sldId id="274" r:id="rId30"/>
    <p:sldId id="290" r:id="rId31"/>
    <p:sldId id="291" r:id="rId32"/>
    <p:sldId id="289" r:id="rId33"/>
    <p:sldId id="31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25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836" autoAdjust="0"/>
  </p:normalViewPr>
  <p:slideViewPr>
    <p:cSldViewPr snapToGrid="0">
      <p:cViewPr varScale="1">
        <p:scale>
          <a:sx n="104" d="100"/>
          <a:sy n="104" d="100"/>
        </p:scale>
        <p:origin x="12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5C365-5826-4A26-94B9-3237C063C5E9}" type="datetimeFigureOut">
              <a:rPr lang="en-US" smtClean="0"/>
              <a:t>8/29/2016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84440-9A0E-47AE-91E2-E4547A0B7DDB}" type="slidenum">
              <a:rPr lang="en-US" smtClean="0"/>
              <a:t>‹#›</a:t>
            </a:fld>
            <a:endParaRPr lang="en-US"/>
          </a:p>
        </p:txBody>
      </p:sp>
    </p:spTree>
    <p:extLst>
      <p:ext uri="{BB962C8B-B14F-4D97-AF65-F5344CB8AC3E}">
        <p14:creationId xmlns:p14="http://schemas.microsoft.com/office/powerpoint/2010/main" val="366430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1</a:t>
            </a:fld>
            <a:endParaRPr lang="en-US"/>
          </a:p>
        </p:txBody>
      </p:sp>
    </p:spTree>
    <p:extLst>
      <p:ext uri="{BB962C8B-B14F-4D97-AF65-F5344CB8AC3E}">
        <p14:creationId xmlns:p14="http://schemas.microsoft.com/office/powerpoint/2010/main" val="392692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10</a:t>
            </a:fld>
            <a:endParaRPr lang="en-US"/>
          </a:p>
        </p:txBody>
      </p:sp>
    </p:spTree>
    <p:extLst>
      <p:ext uri="{BB962C8B-B14F-4D97-AF65-F5344CB8AC3E}">
        <p14:creationId xmlns:p14="http://schemas.microsoft.com/office/powerpoint/2010/main" val="391112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11</a:t>
            </a:fld>
            <a:endParaRPr lang="en-US"/>
          </a:p>
        </p:txBody>
      </p:sp>
    </p:spTree>
    <p:extLst>
      <p:ext uri="{BB962C8B-B14F-4D97-AF65-F5344CB8AC3E}">
        <p14:creationId xmlns:p14="http://schemas.microsoft.com/office/powerpoint/2010/main" val="120476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12</a:t>
            </a:fld>
            <a:endParaRPr lang="en-US"/>
          </a:p>
        </p:txBody>
      </p:sp>
    </p:spTree>
    <p:extLst>
      <p:ext uri="{BB962C8B-B14F-4D97-AF65-F5344CB8AC3E}">
        <p14:creationId xmlns:p14="http://schemas.microsoft.com/office/powerpoint/2010/main" val="11674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95905-2B7A-4701-A414-EB5BC0D80EDB}" type="slidenum">
              <a:rPr lang="en-GB" smtClean="0"/>
              <a:t>13</a:t>
            </a:fld>
            <a:endParaRPr lang="en-GB"/>
          </a:p>
        </p:txBody>
      </p:sp>
    </p:spTree>
    <p:extLst>
      <p:ext uri="{BB962C8B-B14F-4D97-AF65-F5344CB8AC3E}">
        <p14:creationId xmlns:p14="http://schemas.microsoft.com/office/powerpoint/2010/main" val="57025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14</a:t>
            </a:fld>
            <a:endParaRPr lang="en-US"/>
          </a:p>
        </p:txBody>
      </p:sp>
    </p:spTree>
    <p:extLst>
      <p:ext uri="{BB962C8B-B14F-4D97-AF65-F5344CB8AC3E}">
        <p14:creationId xmlns:p14="http://schemas.microsoft.com/office/powerpoint/2010/main" val="220063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84440-9A0E-47AE-91E2-E4547A0B7DDB}" type="slidenum">
              <a:rPr lang="en-US" smtClean="0"/>
              <a:t>15</a:t>
            </a:fld>
            <a:endParaRPr lang="en-US"/>
          </a:p>
        </p:txBody>
      </p:sp>
    </p:spTree>
    <p:extLst>
      <p:ext uri="{BB962C8B-B14F-4D97-AF65-F5344CB8AC3E}">
        <p14:creationId xmlns:p14="http://schemas.microsoft.com/office/powerpoint/2010/main" val="269592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16</a:t>
            </a:fld>
            <a:endParaRPr lang="en-US"/>
          </a:p>
        </p:txBody>
      </p:sp>
    </p:spTree>
    <p:extLst>
      <p:ext uri="{BB962C8B-B14F-4D97-AF65-F5344CB8AC3E}">
        <p14:creationId xmlns:p14="http://schemas.microsoft.com/office/powerpoint/2010/main" val="278575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17</a:t>
            </a:fld>
            <a:endParaRPr lang="en-US"/>
          </a:p>
        </p:txBody>
      </p:sp>
    </p:spTree>
    <p:extLst>
      <p:ext uri="{BB962C8B-B14F-4D97-AF65-F5344CB8AC3E}">
        <p14:creationId xmlns:p14="http://schemas.microsoft.com/office/powerpoint/2010/main" val="413518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18</a:t>
            </a:fld>
            <a:endParaRPr lang="en-US"/>
          </a:p>
        </p:txBody>
      </p:sp>
    </p:spTree>
    <p:extLst>
      <p:ext uri="{BB962C8B-B14F-4D97-AF65-F5344CB8AC3E}">
        <p14:creationId xmlns:p14="http://schemas.microsoft.com/office/powerpoint/2010/main" val="2245498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95905-2B7A-4701-A414-EB5BC0D80EDB}" type="slidenum">
              <a:rPr lang="en-GB" smtClean="0"/>
              <a:t>19</a:t>
            </a:fld>
            <a:endParaRPr lang="en-GB"/>
          </a:p>
        </p:txBody>
      </p:sp>
    </p:spTree>
    <p:extLst>
      <p:ext uri="{BB962C8B-B14F-4D97-AF65-F5344CB8AC3E}">
        <p14:creationId xmlns:p14="http://schemas.microsoft.com/office/powerpoint/2010/main" val="307811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a:t>
            </a:fld>
            <a:endParaRPr lang="en-US"/>
          </a:p>
        </p:txBody>
      </p:sp>
    </p:spTree>
    <p:extLst>
      <p:ext uri="{BB962C8B-B14F-4D97-AF65-F5344CB8AC3E}">
        <p14:creationId xmlns:p14="http://schemas.microsoft.com/office/powerpoint/2010/main" val="1259403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20</a:t>
            </a:fld>
            <a:endParaRPr lang="en-US"/>
          </a:p>
        </p:txBody>
      </p:sp>
    </p:spTree>
    <p:extLst>
      <p:ext uri="{BB962C8B-B14F-4D97-AF65-F5344CB8AC3E}">
        <p14:creationId xmlns:p14="http://schemas.microsoft.com/office/powerpoint/2010/main" val="479449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21</a:t>
            </a:fld>
            <a:endParaRPr lang="en-US"/>
          </a:p>
        </p:txBody>
      </p:sp>
    </p:spTree>
    <p:extLst>
      <p:ext uri="{BB962C8B-B14F-4D97-AF65-F5344CB8AC3E}">
        <p14:creationId xmlns:p14="http://schemas.microsoft.com/office/powerpoint/2010/main" val="3927486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22</a:t>
            </a:fld>
            <a:endParaRPr lang="en-US"/>
          </a:p>
        </p:txBody>
      </p:sp>
    </p:spTree>
    <p:extLst>
      <p:ext uri="{BB962C8B-B14F-4D97-AF65-F5344CB8AC3E}">
        <p14:creationId xmlns:p14="http://schemas.microsoft.com/office/powerpoint/2010/main" val="749416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24</a:t>
            </a:fld>
            <a:endParaRPr lang="en-US"/>
          </a:p>
        </p:txBody>
      </p:sp>
    </p:spTree>
    <p:extLst>
      <p:ext uri="{BB962C8B-B14F-4D97-AF65-F5344CB8AC3E}">
        <p14:creationId xmlns:p14="http://schemas.microsoft.com/office/powerpoint/2010/main" val="204963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25</a:t>
            </a:fld>
            <a:endParaRPr lang="en-US"/>
          </a:p>
        </p:txBody>
      </p:sp>
    </p:spTree>
    <p:extLst>
      <p:ext uri="{BB962C8B-B14F-4D97-AF65-F5344CB8AC3E}">
        <p14:creationId xmlns:p14="http://schemas.microsoft.com/office/powerpoint/2010/main" val="633432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27</a:t>
            </a:fld>
            <a:endParaRPr lang="en-US"/>
          </a:p>
        </p:txBody>
      </p:sp>
    </p:spTree>
    <p:extLst>
      <p:ext uri="{BB962C8B-B14F-4D97-AF65-F5344CB8AC3E}">
        <p14:creationId xmlns:p14="http://schemas.microsoft.com/office/powerpoint/2010/main" val="1604215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28</a:t>
            </a:fld>
            <a:endParaRPr lang="en-US"/>
          </a:p>
        </p:txBody>
      </p:sp>
    </p:spTree>
    <p:extLst>
      <p:ext uri="{BB962C8B-B14F-4D97-AF65-F5344CB8AC3E}">
        <p14:creationId xmlns:p14="http://schemas.microsoft.com/office/powerpoint/2010/main" val="3769141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29</a:t>
            </a:fld>
            <a:endParaRPr lang="en-US"/>
          </a:p>
        </p:txBody>
      </p:sp>
    </p:spTree>
    <p:extLst>
      <p:ext uri="{BB962C8B-B14F-4D97-AF65-F5344CB8AC3E}">
        <p14:creationId xmlns:p14="http://schemas.microsoft.com/office/powerpoint/2010/main" val="111103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30</a:t>
            </a:fld>
            <a:endParaRPr lang="en-US"/>
          </a:p>
        </p:txBody>
      </p:sp>
    </p:spTree>
    <p:extLst>
      <p:ext uri="{BB962C8B-B14F-4D97-AF65-F5344CB8AC3E}">
        <p14:creationId xmlns:p14="http://schemas.microsoft.com/office/powerpoint/2010/main" val="1527855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31</a:t>
            </a:fld>
            <a:endParaRPr lang="en-US"/>
          </a:p>
        </p:txBody>
      </p:sp>
    </p:spTree>
    <p:extLst>
      <p:ext uri="{BB962C8B-B14F-4D97-AF65-F5344CB8AC3E}">
        <p14:creationId xmlns:p14="http://schemas.microsoft.com/office/powerpoint/2010/main" val="247940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3</a:t>
            </a:fld>
            <a:endParaRPr lang="en-US"/>
          </a:p>
        </p:txBody>
      </p:sp>
    </p:spTree>
    <p:extLst>
      <p:ext uri="{BB962C8B-B14F-4D97-AF65-F5344CB8AC3E}">
        <p14:creationId xmlns:p14="http://schemas.microsoft.com/office/powerpoint/2010/main" val="5439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32</a:t>
            </a:fld>
            <a:endParaRPr lang="en-US"/>
          </a:p>
        </p:txBody>
      </p:sp>
    </p:spTree>
    <p:extLst>
      <p:ext uri="{BB962C8B-B14F-4D97-AF65-F5344CB8AC3E}">
        <p14:creationId xmlns:p14="http://schemas.microsoft.com/office/powerpoint/2010/main" val="422981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4</a:t>
            </a:fld>
            <a:endParaRPr lang="en-US"/>
          </a:p>
        </p:txBody>
      </p:sp>
    </p:spTree>
    <p:extLst>
      <p:ext uri="{BB962C8B-B14F-4D97-AF65-F5344CB8AC3E}">
        <p14:creationId xmlns:p14="http://schemas.microsoft.com/office/powerpoint/2010/main" val="104351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5</a:t>
            </a:fld>
            <a:endParaRPr lang="en-US"/>
          </a:p>
        </p:txBody>
      </p:sp>
    </p:spTree>
    <p:extLst>
      <p:ext uri="{BB962C8B-B14F-4D97-AF65-F5344CB8AC3E}">
        <p14:creationId xmlns:p14="http://schemas.microsoft.com/office/powerpoint/2010/main" val="32811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6</a:t>
            </a:fld>
            <a:endParaRPr lang="en-US"/>
          </a:p>
        </p:txBody>
      </p:sp>
    </p:spTree>
    <p:extLst>
      <p:ext uri="{BB962C8B-B14F-4D97-AF65-F5344CB8AC3E}">
        <p14:creationId xmlns:p14="http://schemas.microsoft.com/office/powerpoint/2010/main" val="233324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7</a:t>
            </a:fld>
            <a:endParaRPr lang="en-US"/>
          </a:p>
        </p:txBody>
      </p:sp>
    </p:spTree>
    <p:extLst>
      <p:ext uri="{BB962C8B-B14F-4D97-AF65-F5344CB8AC3E}">
        <p14:creationId xmlns:p14="http://schemas.microsoft.com/office/powerpoint/2010/main" val="356129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8</a:t>
            </a:fld>
            <a:endParaRPr lang="en-US"/>
          </a:p>
        </p:txBody>
      </p:sp>
    </p:spTree>
    <p:extLst>
      <p:ext uri="{BB962C8B-B14F-4D97-AF65-F5344CB8AC3E}">
        <p14:creationId xmlns:p14="http://schemas.microsoft.com/office/powerpoint/2010/main" val="412505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84440-9A0E-47AE-91E2-E4547A0B7DDB}" type="slidenum">
              <a:rPr lang="en-US" smtClean="0"/>
              <a:t>9</a:t>
            </a:fld>
            <a:endParaRPr lang="en-US"/>
          </a:p>
        </p:txBody>
      </p:sp>
    </p:spTree>
    <p:extLst>
      <p:ext uri="{BB962C8B-B14F-4D97-AF65-F5344CB8AC3E}">
        <p14:creationId xmlns:p14="http://schemas.microsoft.com/office/powerpoint/2010/main" val="3771520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921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40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8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394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63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9101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1874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71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44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userDrawn="1"/>
        </p:nvSpPr>
        <p:spPr>
          <a:xfrm>
            <a:off x="7588155" y="6523630"/>
            <a:ext cx="559558" cy="369332"/>
          </a:xfrm>
          <a:prstGeom prst="rect">
            <a:avLst/>
          </a:prstGeom>
          <a:noFill/>
        </p:spPr>
        <p:txBody>
          <a:bodyPr wrap="square" rtlCol="0">
            <a:spAutoFit/>
          </a:bodyPr>
          <a:lstStyle/>
          <a:p>
            <a:fld id="{18EE9FE1-390A-4A5F-955B-C548E7D9FEAF}" type="slidenum">
              <a:rPr lang="en-US" smtClean="0"/>
              <a:t>‹#›</a:t>
            </a:fld>
            <a:endParaRPr lang="en-US" dirty="0"/>
          </a:p>
        </p:txBody>
      </p:sp>
    </p:spTree>
    <p:extLst>
      <p:ext uri="{BB962C8B-B14F-4D97-AF65-F5344CB8AC3E}">
        <p14:creationId xmlns:p14="http://schemas.microsoft.com/office/powerpoint/2010/main" val="184254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730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5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774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50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96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178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105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8/29/2016</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26471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learningaboutthe.n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2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24" y="2915728"/>
            <a:ext cx="8763605" cy="2988252"/>
          </a:xfrm>
        </p:spPr>
        <p:txBody>
          <a:bodyPr>
            <a:normAutofit/>
          </a:bodyPr>
          <a:lstStyle/>
          <a:p>
            <a:r>
              <a:rPr lang="en-US" sz="6000" dirty="0">
                <a:solidFill>
                  <a:schemeClr val="tx1"/>
                </a:solidFill>
              </a:rPr>
              <a:t>Mobile device security</a:t>
            </a:r>
          </a:p>
        </p:txBody>
      </p:sp>
    </p:spTree>
    <p:extLst>
      <p:ext uri="{BB962C8B-B14F-4D97-AF65-F5344CB8AC3E}">
        <p14:creationId xmlns:p14="http://schemas.microsoft.com/office/powerpoint/2010/main" val="198539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798"/>
            <a:ext cx="7772400" cy="1456267"/>
          </a:xfrm>
        </p:spPr>
        <p:txBody>
          <a:bodyPr>
            <a:noAutofit/>
          </a:bodyPr>
          <a:lstStyle/>
          <a:p>
            <a:r>
              <a:rPr lang="en-US" sz="6000" dirty="0">
                <a:solidFill>
                  <a:schemeClr val="tx1"/>
                </a:solidFill>
              </a:rPr>
              <a:t>Know What You Are Downloading</a:t>
            </a:r>
          </a:p>
        </p:txBody>
      </p:sp>
      <p:sp>
        <p:nvSpPr>
          <p:cNvPr id="3" name="Content Placeholder 2"/>
          <p:cNvSpPr>
            <a:spLocks noGrp="1"/>
          </p:cNvSpPr>
          <p:nvPr>
            <p:ph idx="1"/>
          </p:nvPr>
        </p:nvSpPr>
        <p:spPr>
          <a:xfrm>
            <a:off x="457200" y="1811548"/>
            <a:ext cx="7772400" cy="4721526"/>
          </a:xfrm>
        </p:spPr>
        <p:txBody>
          <a:bodyPr>
            <a:noAutofit/>
          </a:bodyPr>
          <a:lstStyle/>
          <a:p>
            <a:r>
              <a:rPr lang="en-US" sz="2800" dirty="0">
                <a:solidFill>
                  <a:schemeClr val="tx1"/>
                </a:solidFill>
              </a:rPr>
              <a:t>Free vs. Paid applications</a:t>
            </a:r>
          </a:p>
          <a:p>
            <a:r>
              <a:rPr lang="en-US" sz="2800" dirty="0">
                <a:solidFill>
                  <a:schemeClr val="tx1"/>
                </a:solidFill>
              </a:rPr>
              <a:t>Hidden fees</a:t>
            </a:r>
          </a:p>
          <a:p>
            <a:pPr lvl="1"/>
            <a:r>
              <a:rPr lang="en-US" sz="2400" dirty="0">
                <a:solidFill>
                  <a:schemeClr val="tx1"/>
                </a:solidFill>
              </a:rPr>
              <a:t>In-app purchases e.g. Draw Something, Angry Birds Space</a:t>
            </a:r>
          </a:p>
          <a:p>
            <a:pPr lvl="1"/>
            <a:r>
              <a:rPr lang="en-US" sz="2400" dirty="0">
                <a:solidFill>
                  <a:schemeClr val="tx1"/>
                </a:solidFill>
              </a:rPr>
              <a:t>Paying to unlock features</a:t>
            </a:r>
          </a:p>
          <a:p>
            <a:r>
              <a:rPr lang="en-US" sz="2800" dirty="0">
                <a:solidFill>
                  <a:schemeClr val="tx1"/>
                </a:solidFill>
              </a:rPr>
              <a:t>“Trial” versions</a:t>
            </a:r>
          </a:p>
          <a:p>
            <a:r>
              <a:rPr lang="en-US" sz="2800" dirty="0">
                <a:solidFill>
                  <a:schemeClr val="tx1"/>
                </a:solidFill>
              </a:rPr>
              <a:t>Application Permissions</a:t>
            </a:r>
          </a:p>
          <a:p>
            <a:pPr lvl="1"/>
            <a:r>
              <a:rPr lang="en-US" sz="2400" dirty="0">
                <a:solidFill>
                  <a:schemeClr val="tx1"/>
                </a:solidFill>
              </a:rPr>
              <a:t>What am I allowing this application to do?</a:t>
            </a:r>
          </a:p>
        </p:txBody>
      </p:sp>
    </p:spTree>
    <p:extLst>
      <p:ext uri="{BB962C8B-B14F-4D97-AF65-F5344CB8AC3E}">
        <p14:creationId xmlns:p14="http://schemas.microsoft.com/office/powerpoint/2010/main" val="276137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41"/>
            <a:ext cx="7772400" cy="927490"/>
          </a:xfrm>
        </p:spPr>
        <p:txBody>
          <a:bodyPr>
            <a:noAutofit/>
          </a:bodyPr>
          <a:lstStyle/>
          <a:p>
            <a:r>
              <a:rPr lang="en-US" sz="5400" dirty="0">
                <a:solidFill>
                  <a:schemeClr val="tx1"/>
                </a:solidFill>
              </a:rPr>
              <a:t>Application Permissions</a:t>
            </a:r>
          </a:p>
        </p:txBody>
      </p:sp>
      <p:sp>
        <p:nvSpPr>
          <p:cNvPr id="3" name="Content Placeholder 2"/>
          <p:cNvSpPr>
            <a:spLocks noGrp="1"/>
          </p:cNvSpPr>
          <p:nvPr>
            <p:ph idx="1"/>
          </p:nvPr>
        </p:nvSpPr>
        <p:spPr>
          <a:xfrm>
            <a:off x="457200" y="914398"/>
            <a:ext cx="7772400" cy="3237472"/>
          </a:xfrm>
        </p:spPr>
        <p:txBody>
          <a:bodyPr>
            <a:normAutofit/>
          </a:bodyPr>
          <a:lstStyle/>
          <a:p>
            <a:r>
              <a:rPr lang="en-US" sz="2800" dirty="0">
                <a:solidFill>
                  <a:schemeClr val="tx1"/>
                </a:solidFill>
              </a:rPr>
              <a:t>An application permission is a statement telling you what this particular application requests access to.</a:t>
            </a:r>
          </a:p>
          <a:p>
            <a:r>
              <a:rPr lang="en-US" sz="2800" dirty="0">
                <a:solidFill>
                  <a:schemeClr val="tx1"/>
                </a:solidFill>
              </a:rPr>
              <a:t>However, malicious developers could require more permissions than necessary.</a:t>
            </a:r>
          </a:p>
          <a:p>
            <a:r>
              <a:rPr lang="en-US" sz="2800" dirty="0">
                <a:solidFill>
                  <a:schemeClr val="tx1"/>
                </a:solidFill>
              </a:rPr>
              <a:t>There are 12 main categories of permissions: </a:t>
            </a:r>
          </a:p>
        </p:txBody>
      </p:sp>
      <p:sp>
        <p:nvSpPr>
          <p:cNvPr id="4" name="TextBox 3"/>
          <p:cNvSpPr txBox="1"/>
          <p:nvPr/>
        </p:nvSpPr>
        <p:spPr>
          <a:xfrm>
            <a:off x="772065" y="4082858"/>
            <a:ext cx="7457535" cy="3293209"/>
          </a:xfrm>
          <a:prstGeom prst="rect">
            <a:avLst/>
          </a:prstGeom>
          <a:noFill/>
        </p:spPr>
        <p:txBody>
          <a:bodyPr wrap="square" numCol="2" rtlCol="0">
            <a:spAutoFit/>
          </a:bodyPr>
          <a:lstStyle/>
          <a:p>
            <a:pPr marL="742950" lvl="1" indent="-285750">
              <a:buFont typeface="Courier New" pitchFamily="49" charset="0"/>
              <a:buChar char="o"/>
            </a:pPr>
            <a:r>
              <a:rPr lang="en-US" sz="2600" dirty="0"/>
              <a:t>Calendar</a:t>
            </a:r>
          </a:p>
          <a:p>
            <a:pPr marL="742950" lvl="1" indent="-285750">
              <a:buFont typeface="Courier New" pitchFamily="49" charset="0"/>
              <a:buChar char="o"/>
            </a:pPr>
            <a:r>
              <a:rPr lang="en-US" sz="2600" dirty="0"/>
              <a:t>Camera</a:t>
            </a:r>
          </a:p>
          <a:p>
            <a:pPr marL="742950" lvl="1" indent="-285750">
              <a:buFont typeface="Courier New" pitchFamily="49" charset="0"/>
              <a:buChar char="o"/>
            </a:pPr>
            <a:r>
              <a:rPr lang="en-US" sz="2600" dirty="0"/>
              <a:t>Contacts</a:t>
            </a:r>
          </a:p>
          <a:p>
            <a:pPr marL="742950" lvl="1" indent="-285750">
              <a:buFont typeface="Courier New" pitchFamily="49" charset="0"/>
              <a:buChar char="o"/>
            </a:pPr>
            <a:r>
              <a:rPr lang="en-US" sz="2600" dirty="0"/>
              <a:t>Location</a:t>
            </a:r>
          </a:p>
          <a:p>
            <a:pPr marL="742950" lvl="1" indent="-285750">
              <a:buFont typeface="Courier New" pitchFamily="49" charset="0"/>
              <a:buChar char="o"/>
            </a:pPr>
            <a:r>
              <a:rPr lang="en-US" sz="2600" dirty="0"/>
              <a:t>Microphone</a:t>
            </a:r>
          </a:p>
          <a:p>
            <a:pPr marL="742950" lvl="1" indent="-285750">
              <a:buFont typeface="Courier New" pitchFamily="49" charset="0"/>
              <a:buChar char="o"/>
            </a:pPr>
            <a:r>
              <a:rPr lang="en-US" sz="2600" dirty="0"/>
              <a:t>Phone</a:t>
            </a:r>
          </a:p>
          <a:p>
            <a:pPr marL="742950" lvl="1" indent="-285750">
              <a:buFont typeface="Courier New" pitchFamily="49" charset="0"/>
              <a:buChar char="o"/>
            </a:pPr>
            <a:endParaRPr lang="en-US" sz="2600" dirty="0"/>
          </a:p>
          <a:p>
            <a:pPr marL="742950" lvl="1" indent="-285750">
              <a:buFont typeface="Courier New" pitchFamily="49" charset="0"/>
              <a:buChar char="o"/>
            </a:pPr>
            <a:endParaRPr lang="en-US" sz="2600" dirty="0"/>
          </a:p>
          <a:p>
            <a:pPr marL="742950" lvl="1" indent="-285750">
              <a:buFont typeface="Courier New" pitchFamily="49" charset="0"/>
              <a:buChar char="o"/>
            </a:pPr>
            <a:r>
              <a:rPr lang="en-US" sz="2600" dirty="0"/>
              <a:t>Body Sensors</a:t>
            </a:r>
          </a:p>
          <a:p>
            <a:pPr marL="742950" lvl="1" indent="-285750">
              <a:buFont typeface="Courier New" pitchFamily="49" charset="0"/>
              <a:buChar char="o"/>
            </a:pPr>
            <a:r>
              <a:rPr lang="en-US" sz="2600" dirty="0"/>
              <a:t>SMS</a:t>
            </a:r>
          </a:p>
          <a:p>
            <a:pPr marL="742950" lvl="1" indent="-285750">
              <a:buFont typeface="Courier New" pitchFamily="49" charset="0"/>
              <a:buChar char="o"/>
            </a:pPr>
            <a:r>
              <a:rPr lang="en-US" sz="2600" dirty="0"/>
              <a:t>Storage</a:t>
            </a:r>
          </a:p>
          <a:p>
            <a:pPr marL="742950" lvl="1" indent="-285750">
              <a:buFont typeface="Courier New" pitchFamily="49" charset="0"/>
              <a:buChar char="o"/>
            </a:pPr>
            <a:r>
              <a:rPr lang="en-US" sz="2600" dirty="0"/>
              <a:t>Device &amp; App History</a:t>
            </a:r>
          </a:p>
          <a:p>
            <a:pPr marL="742950" lvl="1" indent="-285750">
              <a:buFont typeface="Courier New" pitchFamily="49" charset="0"/>
              <a:buChar char="o"/>
            </a:pPr>
            <a:r>
              <a:rPr lang="en-US" sz="2600" dirty="0"/>
              <a:t>Identity</a:t>
            </a:r>
          </a:p>
          <a:p>
            <a:pPr marL="742950" lvl="1" indent="-285750">
              <a:buFont typeface="Courier New" pitchFamily="49" charset="0"/>
              <a:buChar char="o"/>
            </a:pPr>
            <a:r>
              <a:rPr lang="en-US" sz="2600" dirty="0"/>
              <a:t>Other</a:t>
            </a:r>
          </a:p>
        </p:txBody>
      </p:sp>
    </p:spTree>
    <p:extLst>
      <p:ext uri="{BB962C8B-B14F-4D97-AF65-F5344CB8AC3E}">
        <p14:creationId xmlns:p14="http://schemas.microsoft.com/office/powerpoint/2010/main" val="48499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770" y="2895600"/>
            <a:ext cx="8867955" cy="1883434"/>
          </a:xfrm>
        </p:spPr>
        <p:txBody>
          <a:bodyPr>
            <a:noAutofit/>
          </a:bodyPr>
          <a:lstStyle/>
          <a:p>
            <a:r>
              <a:rPr lang="en-US" sz="6000" dirty="0">
                <a:solidFill>
                  <a:schemeClr val="tx1"/>
                </a:solidFill>
              </a:rPr>
              <a:t>Which One Would </a:t>
            </a:r>
            <a:br>
              <a:rPr lang="en-US" sz="6000" dirty="0">
                <a:solidFill>
                  <a:schemeClr val="tx1"/>
                </a:solidFill>
              </a:rPr>
            </a:br>
            <a:r>
              <a:rPr lang="en-US" sz="6000" dirty="0">
                <a:solidFill>
                  <a:schemeClr val="tx1"/>
                </a:solidFill>
              </a:rPr>
              <a:t>You Choose?</a:t>
            </a:r>
          </a:p>
        </p:txBody>
      </p:sp>
    </p:spTree>
    <p:extLst>
      <p:ext uri="{BB962C8B-B14F-4D97-AF65-F5344CB8AC3E}">
        <p14:creationId xmlns:p14="http://schemas.microsoft.com/office/powerpoint/2010/main" val="341606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Pictures\ScreenHunter_70 Feb. 03 13.40.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52400" y="152400"/>
            <a:ext cx="2133599" cy="104071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95345" y="1332684"/>
            <a:ext cx="8661367" cy="5267899"/>
          </a:xfrm>
        </p:spPr>
        <p:txBody>
          <a:bodyPr numCol="2">
            <a:noAutofit/>
          </a:bodyPr>
          <a:lstStyle/>
          <a:p>
            <a:pPr>
              <a:spcAft>
                <a:spcPts val="0"/>
              </a:spcAft>
            </a:pPr>
            <a:r>
              <a:rPr lang="en-US" sz="2000" b="1" cap="all" dirty="0"/>
              <a:t>YOUR ACCOUNTS </a:t>
            </a:r>
          </a:p>
          <a:p>
            <a:pPr marL="628650" lvl="1" indent="-171450">
              <a:spcAft>
                <a:spcPts val="0"/>
              </a:spcAft>
              <a:buFont typeface="Arial" charset="0"/>
              <a:buChar char="•"/>
            </a:pPr>
            <a:r>
              <a:rPr lang="en-US" sz="1800" dirty="0"/>
              <a:t>Create Accounts And Set Passwords</a:t>
            </a:r>
          </a:p>
          <a:p>
            <a:pPr marL="628650" lvl="1" indent="-171450">
              <a:spcAft>
                <a:spcPts val="0"/>
              </a:spcAft>
              <a:buFont typeface="Arial" charset="0"/>
              <a:buChar char="•"/>
            </a:pPr>
            <a:r>
              <a:rPr lang="en-US" sz="1800" dirty="0"/>
              <a:t>Add Or Remove Accounts</a:t>
            </a:r>
          </a:p>
          <a:p>
            <a:pPr>
              <a:spcAft>
                <a:spcPts val="0"/>
              </a:spcAft>
            </a:pPr>
            <a:endParaRPr lang="en-US" dirty="0"/>
          </a:p>
          <a:p>
            <a:pPr>
              <a:spcAft>
                <a:spcPts val="0"/>
              </a:spcAft>
            </a:pPr>
            <a:r>
              <a:rPr lang="en-US" sz="2000" b="1" cap="all" dirty="0"/>
              <a:t>HARDWARE CONTROLS </a:t>
            </a:r>
          </a:p>
          <a:p>
            <a:pPr marL="628650" lvl="1" indent="-171450">
              <a:spcAft>
                <a:spcPts val="0"/>
              </a:spcAft>
              <a:buFont typeface="Arial" charset="0"/>
              <a:buChar char="•"/>
            </a:pPr>
            <a:r>
              <a:rPr lang="en-US" sz="1800" dirty="0"/>
              <a:t>Take Pictures And Videos</a:t>
            </a:r>
          </a:p>
          <a:p>
            <a:pPr>
              <a:spcAft>
                <a:spcPts val="0"/>
              </a:spcAft>
            </a:pPr>
            <a:endParaRPr lang="en-US" dirty="0"/>
          </a:p>
          <a:p>
            <a:pPr>
              <a:spcAft>
                <a:spcPts val="0"/>
              </a:spcAft>
            </a:pPr>
            <a:r>
              <a:rPr lang="en-US" sz="2000" b="1" cap="all" dirty="0"/>
              <a:t>YOUR LOCATION </a:t>
            </a:r>
          </a:p>
          <a:p>
            <a:pPr marL="628650" lvl="1" indent="-171450">
              <a:spcAft>
                <a:spcPts val="0"/>
              </a:spcAft>
              <a:buFont typeface="Arial" charset="0"/>
              <a:buChar char="•"/>
            </a:pPr>
            <a:r>
              <a:rPr lang="en-US" sz="1800" dirty="0"/>
              <a:t>Approximate Location (Network-based)</a:t>
            </a:r>
          </a:p>
          <a:p>
            <a:pPr marL="628650" lvl="1" indent="-171450">
              <a:spcAft>
                <a:spcPts val="0"/>
              </a:spcAft>
              <a:buFont typeface="Arial" charset="0"/>
              <a:buChar char="•"/>
            </a:pPr>
            <a:r>
              <a:rPr lang="en-US" sz="1800" dirty="0"/>
              <a:t>Precise Location (GPS And Network-based)</a:t>
            </a:r>
          </a:p>
          <a:p>
            <a:pPr>
              <a:spcAft>
                <a:spcPts val="0"/>
              </a:spcAft>
            </a:pPr>
            <a:endParaRPr lang="en-US" dirty="0"/>
          </a:p>
          <a:p>
            <a:pPr>
              <a:spcAft>
                <a:spcPts val="0"/>
              </a:spcAft>
            </a:pPr>
            <a:r>
              <a:rPr lang="en-US" sz="2000" b="1" cap="all" dirty="0"/>
              <a:t>NETWORK COMMUNICATION </a:t>
            </a:r>
          </a:p>
          <a:p>
            <a:pPr marL="628650" lvl="1" indent="-171450">
              <a:spcAft>
                <a:spcPts val="0"/>
              </a:spcAft>
              <a:buFont typeface="Arial" charset="0"/>
              <a:buChar char="•"/>
            </a:pPr>
            <a:r>
              <a:rPr lang="en-US" sz="1800" dirty="0"/>
              <a:t>Full Network Access</a:t>
            </a:r>
          </a:p>
          <a:p>
            <a:pPr>
              <a:spcAft>
                <a:spcPts val="0"/>
              </a:spcAft>
            </a:pPr>
            <a:endParaRPr lang="en-US" dirty="0"/>
          </a:p>
          <a:p>
            <a:pPr>
              <a:spcAft>
                <a:spcPts val="0"/>
              </a:spcAft>
            </a:pPr>
            <a:r>
              <a:rPr lang="en-US" sz="2000" b="1" cap="all" dirty="0"/>
              <a:t>YOUR PERSONAL INFORMATION</a:t>
            </a:r>
          </a:p>
          <a:p>
            <a:pPr marL="628650" lvl="1" indent="-171450">
              <a:spcAft>
                <a:spcPts val="0"/>
              </a:spcAft>
              <a:buFont typeface="Arial" charset="0"/>
              <a:buChar char="•"/>
            </a:pPr>
            <a:r>
              <a:rPr lang="en-US" sz="1800" dirty="0"/>
              <a:t>Read Your Contacts</a:t>
            </a:r>
          </a:p>
          <a:p>
            <a:pPr>
              <a:spcAft>
                <a:spcPts val="0"/>
              </a:spcAft>
            </a:pPr>
            <a:r>
              <a:rPr lang="en-US" sz="2000" b="1" cap="all" dirty="0"/>
              <a:t>MODIFY YOUR CONTACTS</a:t>
            </a:r>
          </a:p>
          <a:p>
            <a:pPr>
              <a:spcAft>
                <a:spcPts val="0"/>
              </a:spcAft>
            </a:pPr>
            <a:endParaRPr lang="en-US" sz="1400" b="1" cap="all" dirty="0"/>
          </a:p>
          <a:p>
            <a:pPr>
              <a:spcAft>
                <a:spcPts val="0"/>
              </a:spcAft>
            </a:pPr>
            <a:r>
              <a:rPr lang="en-US" sz="2000" b="1" cap="all" dirty="0"/>
              <a:t>PHONE CALLS </a:t>
            </a:r>
          </a:p>
          <a:p>
            <a:pPr marL="628650" lvl="1" indent="-171450">
              <a:spcAft>
                <a:spcPts val="0"/>
              </a:spcAft>
              <a:buFont typeface="Arial" charset="0"/>
              <a:buChar char="•"/>
            </a:pPr>
            <a:r>
              <a:rPr lang="en-US" sz="1800" dirty="0"/>
              <a:t>Read Phone Status And Identity</a:t>
            </a:r>
          </a:p>
          <a:p>
            <a:pPr>
              <a:spcAft>
                <a:spcPts val="0"/>
              </a:spcAft>
            </a:pPr>
            <a:endParaRPr lang="en-US" sz="1400" dirty="0"/>
          </a:p>
          <a:p>
            <a:pPr>
              <a:spcAft>
                <a:spcPts val="0"/>
              </a:spcAft>
            </a:pPr>
            <a:r>
              <a:rPr lang="en-US" sz="2000" b="1" cap="all" dirty="0"/>
              <a:t>STORAGE </a:t>
            </a:r>
          </a:p>
          <a:p>
            <a:pPr marL="628650" lvl="1" indent="-171450">
              <a:spcAft>
                <a:spcPts val="0"/>
              </a:spcAft>
              <a:buFont typeface="Arial" charset="0"/>
              <a:buChar char="•"/>
            </a:pPr>
            <a:r>
              <a:rPr lang="en-US" sz="1800" dirty="0"/>
              <a:t>Modify Or Delete The Contents Of Your </a:t>
            </a:r>
            <a:r>
              <a:rPr lang="en-US" sz="1800" dirty="0" err="1"/>
              <a:t>Usb</a:t>
            </a:r>
            <a:r>
              <a:rPr lang="en-US" sz="1800" dirty="0"/>
              <a:t> Storage Modify Or Delete The Contents Of Your </a:t>
            </a:r>
            <a:r>
              <a:rPr lang="en-US" sz="1800" dirty="0" err="1"/>
              <a:t>Sd</a:t>
            </a:r>
            <a:r>
              <a:rPr lang="en-US" sz="1800" dirty="0"/>
              <a:t> Card</a:t>
            </a:r>
          </a:p>
          <a:p>
            <a:pPr>
              <a:spcAft>
                <a:spcPts val="0"/>
              </a:spcAft>
            </a:pPr>
            <a:endParaRPr lang="en-US" sz="1400" dirty="0"/>
          </a:p>
          <a:p>
            <a:pPr>
              <a:spcAft>
                <a:spcPts val="0"/>
              </a:spcAft>
            </a:pPr>
            <a:endParaRPr lang="en-US" sz="1400" dirty="0"/>
          </a:p>
          <a:p>
            <a:pPr>
              <a:spcAft>
                <a:spcPts val="0"/>
              </a:spcAft>
            </a:pPr>
            <a:r>
              <a:rPr lang="en-US" sz="2000" b="1" cap="all" dirty="0"/>
              <a:t>SYSTEM TOOLS </a:t>
            </a:r>
          </a:p>
          <a:p>
            <a:pPr marL="628650" lvl="1" indent="-171450">
              <a:spcAft>
                <a:spcPts val="0"/>
              </a:spcAft>
              <a:buFont typeface="Arial" charset="0"/>
              <a:buChar char="•"/>
            </a:pPr>
            <a:r>
              <a:rPr lang="en-US" sz="1800" b="1" dirty="0"/>
              <a:t>Prevent Tablet From Sleeping Prevent Phone From Sleeping</a:t>
            </a:r>
          </a:p>
          <a:p>
            <a:pPr>
              <a:spcAft>
                <a:spcPts val="0"/>
              </a:spcAft>
            </a:pPr>
            <a:endParaRPr lang="en-US" sz="1400" dirty="0"/>
          </a:p>
          <a:p>
            <a:pPr>
              <a:spcAft>
                <a:spcPts val="0"/>
              </a:spcAft>
            </a:pPr>
            <a:r>
              <a:rPr lang="en-US" sz="2000" b="1" cap="all" dirty="0"/>
              <a:t>TOGGLE SYNC ON AND OFF</a:t>
            </a:r>
          </a:p>
        </p:txBody>
      </p:sp>
    </p:spTree>
    <p:extLst>
      <p:ext uri="{BB962C8B-B14F-4D97-AF65-F5344CB8AC3E}">
        <p14:creationId xmlns:p14="http://schemas.microsoft.com/office/powerpoint/2010/main" val="170696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03" y="102825"/>
            <a:ext cx="8846544" cy="1456267"/>
          </a:xfrm>
        </p:spPr>
        <p:txBody>
          <a:bodyPr>
            <a:normAutofit/>
          </a:bodyPr>
          <a:lstStyle/>
          <a:p>
            <a:r>
              <a:rPr lang="en-US" sz="4400" dirty="0">
                <a:solidFill>
                  <a:schemeClr val="tx1"/>
                </a:solidFill>
              </a:rPr>
              <a:t>Facebook – Location Permissions</a:t>
            </a:r>
          </a:p>
        </p:txBody>
      </p:sp>
      <p:sp>
        <p:nvSpPr>
          <p:cNvPr id="3" name="Content Placeholder 2"/>
          <p:cNvSpPr>
            <a:spLocks noGrp="1"/>
          </p:cNvSpPr>
          <p:nvPr>
            <p:ph idx="1"/>
          </p:nvPr>
        </p:nvSpPr>
        <p:spPr>
          <a:xfrm>
            <a:off x="300250" y="1559092"/>
            <a:ext cx="7772400" cy="2340879"/>
          </a:xfrm>
        </p:spPr>
        <p:txBody>
          <a:bodyPr>
            <a:normAutofit/>
          </a:bodyPr>
          <a:lstStyle/>
          <a:p>
            <a:pPr marL="0" indent="0">
              <a:buNone/>
            </a:pPr>
            <a:r>
              <a:rPr lang="en-US" sz="2000" b="1" dirty="0">
                <a:solidFill>
                  <a:schemeClr val="tx1"/>
                </a:solidFill>
              </a:rPr>
              <a:t>Approximate Location (Network-based)</a:t>
            </a:r>
          </a:p>
          <a:p>
            <a:r>
              <a:rPr lang="en-US" dirty="0">
                <a:solidFill>
                  <a:schemeClr val="tx1"/>
                </a:solidFill>
              </a:rPr>
              <a:t>Allows the app to get your approximate location. This location is derived by location services using network location sources such as cell towers and Wi-Fi. These location services must be turned on and available to your device for the app to use them. Apps may use this to determine approximately where you are.</a:t>
            </a:r>
          </a:p>
        </p:txBody>
      </p:sp>
      <p:sp>
        <p:nvSpPr>
          <p:cNvPr id="4" name="TextBox 3"/>
          <p:cNvSpPr txBox="1"/>
          <p:nvPr/>
        </p:nvSpPr>
        <p:spPr>
          <a:xfrm>
            <a:off x="300250" y="3881881"/>
            <a:ext cx="8161361" cy="2323713"/>
          </a:xfrm>
          <a:prstGeom prst="rect">
            <a:avLst/>
          </a:prstGeom>
          <a:noFill/>
        </p:spPr>
        <p:txBody>
          <a:bodyPr wrap="square" rtlCol="0">
            <a:spAutoFit/>
          </a:bodyPr>
          <a:lstStyle/>
          <a:p>
            <a:pPr>
              <a:spcBef>
                <a:spcPts val="600"/>
              </a:spcBef>
              <a:spcAft>
                <a:spcPts val="600"/>
              </a:spcAft>
            </a:pPr>
            <a:r>
              <a:rPr lang="en-US" sz="2200" b="1" dirty="0"/>
              <a:t>Precise Location (GPS And Network-based)</a:t>
            </a:r>
          </a:p>
          <a:p>
            <a:pPr marL="342900" indent="-342900">
              <a:spcBef>
                <a:spcPts val="600"/>
              </a:spcBef>
              <a:spcAft>
                <a:spcPts val="600"/>
              </a:spcAft>
              <a:buFont typeface="Arial" pitchFamily="34" charset="0"/>
              <a:buChar char="•"/>
            </a:pPr>
            <a:r>
              <a:rPr lang="en-US" dirty="0"/>
              <a:t>Allows the app to get your precise location using the Global Positioning System (GPS) or network location sources such as cell towers and Wi-Fi. These location services must be turned on and available to your device for the app to use them. Apps may use this to determine where you are, and may consume additional battery power.</a:t>
            </a:r>
          </a:p>
          <a:p>
            <a:endParaRPr lang="en-US" dirty="0"/>
          </a:p>
        </p:txBody>
      </p:sp>
    </p:spTree>
    <p:extLst>
      <p:ext uri="{BB962C8B-B14F-4D97-AF65-F5344CB8AC3E}">
        <p14:creationId xmlns:p14="http://schemas.microsoft.com/office/powerpoint/2010/main" val="28162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18" y="0"/>
            <a:ext cx="8793782" cy="1456267"/>
          </a:xfrm>
        </p:spPr>
        <p:txBody>
          <a:bodyPr>
            <a:normAutofit/>
          </a:bodyPr>
          <a:lstStyle/>
          <a:p>
            <a:r>
              <a:rPr lang="en-US" sz="3600" dirty="0">
                <a:solidFill>
                  <a:schemeClr val="tx1"/>
                </a:solidFill>
              </a:rPr>
              <a:t>Location Information- Google Latitude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084" y="1456267"/>
            <a:ext cx="7799090" cy="4577031"/>
          </a:xfrm>
          <a:prstGeom prst="rect">
            <a:avLst/>
          </a:prstGeom>
        </p:spPr>
      </p:pic>
    </p:spTree>
    <p:extLst>
      <p:ext uri="{BB962C8B-B14F-4D97-AF65-F5344CB8AC3E}">
        <p14:creationId xmlns:p14="http://schemas.microsoft.com/office/powerpoint/2010/main" val="28139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69" y="80792"/>
            <a:ext cx="8537044" cy="756490"/>
          </a:xfrm>
        </p:spPr>
        <p:txBody>
          <a:bodyPr>
            <a:normAutofit/>
          </a:bodyPr>
          <a:lstStyle/>
          <a:p>
            <a:r>
              <a:rPr lang="en-US" sz="4000" dirty="0">
                <a:solidFill>
                  <a:schemeClr val="tx1"/>
                </a:solidFill>
              </a:rPr>
              <a:t>Facebook – Personal Information</a:t>
            </a:r>
          </a:p>
        </p:txBody>
      </p:sp>
      <p:sp>
        <p:nvSpPr>
          <p:cNvPr id="3" name="Content Placeholder 2"/>
          <p:cNvSpPr>
            <a:spLocks noGrp="1"/>
          </p:cNvSpPr>
          <p:nvPr>
            <p:ph idx="1"/>
          </p:nvPr>
        </p:nvSpPr>
        <p:spPr>
          <a:xfrm>
            <a:off x="313899" y="991961"/>
            <a:ext cx="8363272" cy="2974108"/>
          </a:xfrm>
        </p:spPr>
        <p:txBody>
          <a:bodyPr>
            <a:normAutofit/>
          </a:bodyPr>
          <a:lstStyle/>
          <a:p>
            <a:pPr marL="0" indent="0">
              <a:buNone/>
            </a:pPr>
            <a:r>
              <a:rPr lang="en-US" sz="2200" b="1" cap="all" dirty="0">
                <a:solidFill>
                  <a:schemeClr val="tx1"/>
                </a:solidFill>
              </a:rPr>
              <a:t>READ YOUR CONTACTS</a:t>
            </a:r>
          </a:p>
          <a:p>
            <a:r>
              <a:rPr lang="en-US" dirty="0">
                <a:solidFill>
                  <a:schemeClr val="tx1"/>
                </a:solidFill>
              </a:rPr>
              <a:t>Allows the app to read data about your contacts stored on your tablet, including the frequency with which you've called, emailed, or communicated in other ways with specific individuals. This permission allows apps to save your contact data, and malicious apps may share contact data without your knowledge. Allows the app to read data about your contacts stored on your phone, including the frequency with which you've called, emailed, or communicated in other ways with specific individuals. This permission allows apps to save your contact data, and malicious apps may share contact data without your knowledge.</a:t>
            </a:r>
          </a:p>
          <a:p>
            <a:pPr marL="0" indent="0">
              <a:buNone/>
            </a:pPr>
            <a:endParaRPr lang="en-US" dirty="0">
              <a:solidFill>
                <a:schemeClr val="tx1"/>
              </a:solidFill>
            </a:endParaRPr>
          </a:p>
        </p:txBody>
      </p:sp>
      <p:sp>
        <p:nvSpPr>
          <p:cNvPr id="4" name="TextBox 3"/>
          <p:cNvSpPr txBox="1"/>
          <p:nvPr/>
        </p:nvSpPr>
        <p:spPr>
          <a:xfrm>
            <a:off x="313899" y="3883033"/>
            <a:ext cx="7983940" cy="2877711"/>
          </a:xfrm>
          <a:prstGeom prst="rect">
            <a:avLst/>
          </a:prstGeom>
          <a:noFill/>
        </p:spPr>
        <p:txBody>
          <a:bodyPr wrap="square" rtlCol="0">
            <a:spAutoFit/>
          </a:bodyPr>
          <a:lstStyle/>
          <a:p>
            <a:pPr>
              <a:spcBef>
                <a:spcPts val="600"/>
              </a:spcBef>
              <a:spcAft>
                <a:spcPts val="600"/>
              </a:spcAft>
            </a:pPr>
            <a:r>
              <a:rPr lang="en-US" sz="2200" b="1" cap="all" dirty="0"/>
              <a:t>MODIFY YOUR CONTACTS</a:t>
            </a:r>
          </a:p>
          <a:p>
            <a:pPr marL="342900" indent="-342900">
              <a:spcBef>
                <a:spcPts val="600"/>
              </a:spcBef>
              <a:spcAft>
                <a:spcPts val="600"/>
              </a:spcAft>
              <a:buFont typeface="Arial" pitchFamily="34" charset="0"/>
              <a:buChar char="•"/>
            </a:pPr>
            <a:r>
              <a:rPr lang="en-US" dirty="0"/>
              <a:t>Allows the app to modify the data about your contacts stored on your tablet, including the frequency with which you've called, emailed, or communicated in other ways with specific contacts. This permission allows apps to delete contact data. Allows the app to modify the data about your contacts stored on your phone, including the frequency with which you've called, emailed, or communicated in other ways with specific contacts. This permission allows apps to delete contact data.</a:t>
            </a:r>
          </a:p>
          <a:p>
            <a:endParaRPr lang="en-US" dirty="0"/>
          </a:p>
        </p:txBody>
      </p:sp>
    </p:spTree>
    <p:extLst>
      <p:ext uri="{BB962C8B-B14F-4D97-AF65-F5344CB8AC3E}">
        <p14:creationId xmlns:p14="http://schemas.microsoft.com/office/powerpoint/2010/main" val="408162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13" y="312143"/>
            <a:ext cx="8587648" cy="1456267"/>
          </a:xfrm>
        </p:spPr>
        <p:txBody>
          <a:bodyPr>
            <a:normAutofit/>
          </a:bodyPr>
          <a:lstStyle/>
          <a:p>
            <a:r>
              <a:rPr lang="en-US" sz="4400" dirty="0">
                <a:solidFill>
                  <a:schemeClr val="tx1"/>
                </a:solidFill>
              </a:rPr>
              <a:t>Which One Would You Choose?</a:t>
            </a:r>
          </a:p>
        </p:txBody>
      </p:sp>
      <p:sp>
        <p:nvSpPr>
          <p:cNvPr id="3" name="Content Placeholder 2"/>
          <p:cNvSpPr>
            <a:spLocks noGrp="1"/>
          </p:cNvSpPr>
          <p:nvPr>
            <p:ph idx="1"/>
          </p:nvPr>
        </p:nvSpPr>
        <p:spPr>
          <a:xfrm>
            <a:off x="336013" y="1602238"/>
            <a:ext cx="7772400" cy="4556187"/>
          </a:xfrm>
        </p:spPr>
        <p:txBody>
          <a:bodyPr>
            <a:noAutofit/>
          </a:bodyPr>
          <a:lstStyle/>
          <a:p>
            <a:r>
              <a:rPr lang="en-GB" sz="2800" dirty="0">
                <a:solidFill>
                  <a:schemeClr val="tx1"/>
                </a:solidFill>
              </a:rPr>
              <a:t>We will show you three different applications from the Android market and their permissions.</a:t>
            </a:r>
          </a:p>
          <a:p>
            <a:r>
              <a:rPr lang="en-GB" sz="2800" dirty="0">
                <a:solidFill>
                  <a:schemeClr val="tx1"/>
                </a:solidFill>
              </a:rPr>
              <a:t>Your job is to pick the application you would install on your phone out of the three based on the discussion we had about Android applications and their permissions.</a:t>
            </a:r>
          </a:p>
          <a:p>
            <a:r>
              <a:rPr lang="en-GB" sz="2800" dirty="0">
                <a:solidFill>
                  <a:schemeClr val="tx1"/>
                </a:solidFill>
              </a:rPr>
              <a:t>Note: there may not be a “ideal” answer.  The purpose of the activity is to choose one and justify your reasoning.</a:t>
            </a:r>
          </a:p>
        </p:txBody>
      </p:sp>
    </p:spTree>
    <p:extLst>
      <p:ext uri="{BB962C8B-B14F-4D97-AF65-F5344CB8AC3E}">
        <p14:creationId xmlns:p14="http://schemas.microsoft.com/office/powerpoint/2010/main" val="401487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74"/>
            <a:ext cx="8202058" cy="1456267"/>
          </a:xfrm>
        </p:spPr>
        <p:txBody>
          <a:bodyPr>
            <a:normAutofit/>
          </a:bodyPr>
          <a:lstStyle/>
          <a:p>
            <a:r>
              <a:rPr lang="en-US" sz="4000" dirty="0">
                <a:solidFill>
                  <a:schemeClr val="tx1"/>
                </a:solidFill>
              </a:rPr>
              <a:t>Which Game Would You Choose?</a:t>
            </a:r>
          </a:p>
        </p:txBody>
      </p:sp>
      <p:sp>
        <p:nvSpPr>
          <p:cNvPr id="3" name="Content Placeholder 2"/>
          <p:cNvSpPr>
            <a:spLocks noGrp="1"/>
          </p:cNvSpPr>
          <p:nvPr>
            <p:ph idx="1"/>
          </p:nvPr>
        </p:nvSpPr>
        <p:spPr>
          <a:xfrm>
            <a:off x="457200" y="1492069"/>
            <a:ext cx="7772400" cy="5018898"/>
          </a:xfrm>
        </p:spPr>
        <p:txBody>
          <a:bodyPr>
            <a:noAutofit/>
          </a:bodyPr>
          <a:lstStyle/>
          <a:p>
            <a:r>
              <a:rPr lang="en-US" sz="2200" dirty="0">
                <a:solidFill>
                  <a:schemeClr val="tx1"/>
                </a:solidFill>
              </a:rPr>
              <a:t>Scenario:</a:t>
            </a:r>
          </a:p>
          <a:p>
            <a:pPr lvl="1"/>
            <a:r>
              <a:rPr lang="en-US" sz="1800" dirty="0">
                <a:solidFill>
                  <a:schemeClr val="tx1"/>
                </a:solidFill>
              </a:rPr>
              <a:t>You are visiting with your family over Thanksgiving dinner and one of your younger relatives wants to play games on your phone.  Since you normally don’t use your phone to play games, you need to quickly find an application from the Google Play Store to keep your relative occupied.</a:t>
            </a:r>
          </a:p>
          <a:p>
            <a:endParaRPr lang="en-US" sz="2200" dirty="0">
              <a:solidFill>
                <a:schemeClr val="tx1"/>
              </a:solidFill>
            </a:endParaRPr>
          </a:p>
          <a:p>
            <a:r>
              <a:rPr lang="en-US" sz="2200" dirty="0">
                <a:solidFill>
                  <a:schemeClr val="tx1"/>
                </a:solidFill>
              </a:rPr>
              <a:t>On your handouts, we have 3 selected games from the Google Play store.</a:t>
            </a:r>
          </a:p>
          <a:p>
            <a:endParaRPr lang="en-US" sz="2000" dirty="0">
              <a:solidFill>
                <a:schemeClr val="tx1"/>
              </a:solidFill>
            </a:endParaRPr>
          </a:p>
          <a:p>
            <a:r>
              <a:rPr lang="en-US" sz="2200" dirty="0">
                <a:solidFill>
                  <a:schemeClr val="tx1"/>
                </a:solidFill>
              </a:rPr>
              <a:t>Questions:</a:t>
            </a:r>
          </a:p>
          <a:p>
            <a:pPr lvl="1"/>
            <a:r>
              <a:rPr lang="en-US" sz="1800" dirty="0">
                <a:solidFill>
                  <a:schemeClr val="tx1"/>
                </a:solidFill>
              </a:rPr>
              <a:t>What application did each group install?</a:t>
            </a:r>
          </a:p>
          <a:p>
            <a:pPr lvl="1"/>
            <a:r>
              <a:rPr lang="en-US" sz="1800" dirty="0">
                <a:solidFill>
                  <a:schemeClr val="tx1"/>
                </a:solidFill>
              </a:rPr>
              <a:t>Why did you choose that application over the others?</a:t>
            </a:r>
          </a:p>
        </p:txBody>
      </p:sp>
    </p:spTree>
    <p:extLst>
      <p:ext uri="{BB962C8B-B14F-4D97-AF65-F5344CB8AC3E}">
        <p14:creationId xmlns:p14="http://schemas.microsoft.com/office/powerpoint/2010/main" val="244719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70" y="80791"/>
            <a:ext cx="8053330" cy="1456267"/>
          </a:xfrm>
        </p:spPr>
        <p:txBody>
          <a:bodyPr>
            <a:normAutofit/>
          </a:bodyPr>
          <a:lstStyle/>
          <a:p>
            <a:r>
              <a:rPr lang="en-US" sz="3600" dirty="0">
                <a:solidFill>
                  <a:schemeClr val="tx1"/>
                </a:solidFill>
              </a:rPr>
              <a:t>Which Music App Would You Choose? </a:t>
            </a:r>
          </a:p>
        </p:txBody>
      </p:sp>
      <p:sp>
        <p:nvSpPr>
          <p:cNvPr id="3" name="Content Placeholder 2"/>
          <p:cNvSpPr>
            <a:spLocks noGrp="1"/>
          </p:cNvSpPr>
          <p:nvPr>
            <p:ph idx="1"/>
          </p:nvPr>
        </p:nvSpPr>
        <p:spPr>
          <a:xfrm>
            <a:off x="457200" y="1537058"/>
            <a:ext cx="7772400" cy="4601379"/>
          </a:xfrm>
        </p:spPr>
        <p:txBody>
          <a:bodyPr>
            <a:noAutofit/>
          </a:bodyPr>
          <a:lstStyle/>
          <a:p>
            <a:r>
              <a:rPr lang="en-US" sz="2800" dirty="0">
                <a:solidFill>
                  <a:schemeClr val="tx1"/>
                </a:solidFill>
              </a:rPr>
              <a:t>Scenario:</a:t>
            </a:r>
          </a:p>
          <a:p>
            <a:pPr lvl="1"/>
            <a:r>
              <a:rPr lang="en-US" sz="2000" dirty="0">
                <a:solidFill>
                  <a:schemeClr val="tx1"/>
                </a:solidFill>
              </a:rPr>
              <a:t>You have decided you want to get rid of your mp3 player and use your phone to listen to music instead. </a:t>
            </a:r>
          </a:p>
          <a:p>
            <a:pPr marL="457200" lvl="1" indent="0">
              <a:buNone/>
            </a:pPr>
            <a:endParaRPr lang="en-US" sz="2000" dirty="0">
              <a:solidFill>
                <a:schemeClr val="tx1"/>
              </a:solidFill>
            </a:endParaRPr>
          </a:p>
          <a:p>
            <a:r>
              <a:rPr lang="en-US" sz="2800" dirty="0">
                <a:solidFill>
                  <a:schemeClr val="tx1"/>
                </a:solidFill>
              </a:rPr>
              <a:t>On your handouts, we have a selection of music apps from Google Play.</a:t>
            </a:r>
          </a:p>
          <a:p>
            <a:endParaRPr lang="en-US" sz="2800" dirty="0">
              <a:solidFill>
                <a:schemeClr val="tx1"/>
              </a:solidFill>
            </a:endParaRPr>
          </a:p>
          <a:p>
            <a:r>
              <a:rPr lang="en-US" sz="2400" dirty="0">
                <a:solidFill>
                  <a:schemeClr val="tx1"/>
                </a:solidFill>
              </a:rPr>
              <a:t>Questions:</a:t>
            </a:r>
          </a:p>
          <a:p>
            <a:pPr lvl="1"/>
            <a:r>
              <a:rPr lang="en-US" sz="2000" dirty="0">
                <a:solidFill>
                  <a:schemeClr val="tx1"/>
                </a:solidFill>
              </a:rPr>
              <a:t>What application did each group install?</a:t>
            </a:r>
          </a:p>
          <a:p>
            <a:pPr lvl="1"/>
            <a:r>
              <a:rPr lang="en-US" sz="2000" dirty="0">
                <a:solidFill>
                  <a:schemeClr val="tx1"/>
                </a:solidFill>
              </a:rPr>
              <a:t>Why did you choose that application over the others?</a:t>
            </a:r>
          </a:p>
        </p:txBody>
      </p:sp>
    </p:spTree>
    <p:extLst>
      <p:ext uri="{BB962C8B-B14F-4D97-AF65-F5344CB8AC3E}">
        <p14:creationId xmlns:p14="http://schemas.microsoft.com/office/powerpoint/2010/main" val="417845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solidFill>
                  <a:schemeClr val="tx1"/>
                </a:solidFill>
              </a:rPr>
              <a:t>Learning Objectives</a:t>
            </a:r>
          </a:p>
        </p:txBody>
      </p:sp>
      <p:sp>
        <p:nvSpPr>
          <p:cNvPr id="2" name="Content Placeholder 1"/>
          <p:cNvSpPr>
            <a:spLocks noGrp="1"/>
          </p:cNvSpPr>
          <p:nvPr>
            <p:ph idx="1"/>
          </p:nvPr>
        </p:nvSpPr>
        <p:spPr>
          <a:xfrm>
            <a:off x="457200" y="2142068"/>
            <a:ext cx="7772400" cy="4483019"/>
          </a:xfrm>
        </p:spPr>
        <p:txBody>
          <a:bodyPr>
            <a:noAutofit/>
          </a:bodyPr>
          <a:lstStyle/>
          <a:p>
            <a:r>
              <a:rPr lang="en-US" sz="2800" dirty="0">
                <a:solidFill>
                  <a:schemeClr val="tx1"/>
                </a:solidFill>
              </a:rPr>
              <a:t>Evaluate an application’s permissions and its implications to personal data.</a:t>
            </a:r>
          </a:p>
          <a:p>
            <a:r>
              <a:rPr lang="en-US" sz="2800" dirty="0">
                <a:solidFill>
                  <a:schemeClr val="tx1"/>
                </a:solidFill>
              </a:rPr>
              <a:t>Consider device protection mechanisms and the security features offered by each</a:t>
            </a:r>
          </a:p>
          <a:p>
            <a:r>
              <a:rPr lang="en-US" sz="2800" dirty="0">
                <a:solidFill>
                  <a:schemeClr val="tx1"/>
                </a:solidFill>
              </a:rPr>
              <a:t>Identify methods to properly remove sensitive data from a device</a:t>
            </a:r>
          </a:p>
          <a:p>
            <a:r>
              <a:rPr lang="en-US" sz="2800" dirty="0">
                <a:solidFill>
                  <a:schemeClr val="tx1"/>
                </a:solidFill>
              </a:rPr>
              <a:t>Consider the implications of the loss/theft of a device and formulate a recovery plan</a:t>
            </a:r>
          </a:p>
        </p:txBody>
      </p:sp>
    </p:spTree>
    <p:extLst>
      <p:ext uri="{BB962C8B-B14F-4D97-AF65-F5344CB8AC3E}">
        <p14:creationId xmlns:p14="http://schemas.microsoft.com/office/powerpoint/2010/main" val="391218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Which Would You Choose? Recap</a:t>
            </a:r>
          </a:p>
        </p:txBody>
      </p:sp>
      <p:sp>
        <p:nvSpPr>
          <p:cNvPr id="3" name="Content Placeholder 2"/>
          <p:cNvSpPr>
            <a:spLocks noGrp="1"/>
          </p:cNvSpPr>
          <p:nvPr>
            <p:ph idx="1"/>
          </p:nvPr>
        </p:nvSpPr>
        <p:spPr>
          <a:xfrm>
            <a:off x="457200" y="2142068"/>
            <a:ext cx="7772400" cy="4038395"/>
          </a:xfrm>
        </p:spPr>
        <p:txBody>
          <a:bodyPr>
            <a:normAutofit/>
          </a:bodyPr>
          <a:lstStyle/>
          <a:p>
            <a:r>
              <a:rPr lang="en-US" sz="2400" dirty="0">
                <a:solidFill>
                  <a:schemeClr val="tx1"/>
                </a:solidFill>
              </a:rPr>
              <a:t>Ask yourself “Do I feel comfortable with letting an application have access to this?”</a:t>
            </a:r>
          </a:p>
          <a:p>
            <a:r>
              <a:rPr lang="en-US" sz="2400" dirty="0">
                <a:solidFill>
                  <a:schemeClr val="tx1"/>
                </a:solidFill>
              </a:rPr>
              <a:t>Review permissions before clicking “Accept &amp; Download”.</a:t>
            </a:r>
          </a:p>
          <a:p>
            <a:r>
              <a:rPr lang="en-US" sz="2400" dirty="0">
                <a:solidFill>
                  <a:schemeClr val="tx1"/>
                </a:solidFill>
              </a:rPr>
              <a:t>For example:</a:t>
            </a:r>
          </a:p>
          <a:p>
            <a:pPr lvl="1"/>
            <a:r>
              <a:rPr lang="en-US" sz="2000" dirty="0">
                <a:solidFill>
                  <a:schemeClr val="tx1"/>
                </a:solidFill>
              </a:rPr>
              <a:t>Are you comfortable letting the </a:t>
            </a:r>
            <a:r>
              <a:rPr lang="en-US" sz="2000" dirty="0" err="1">
                <a:solidFill>
                  <a:schemeClr val="tx1"/>
                </a:solidFill>
              </a:rPr>
              <a:t>iHeart</a:t>
            </a:r>
            <a:r>
              <a:rPr lang="en-US" sz="2000" dirty="0">
                <a:solidFill>
                  <a:schemeClr val="tx1"/>
                </a:solidFill>
              </a:rPr>
              <a:t> Radio application know your exact location?</a:t>
            </a:r>
          </a:p>
          <a:p>
            <a:endParaRPr lang="en-US" sz="2400" dirty="0">
              <a:solidFill>
                <a:schemeClr val="tx1"/>
              </a:solidFill>
            </a:endParaRPr>
          </a:p>
        </p:txBody>
      </p:sp>
    </p:spTree>
    <p:extLst>
      <p:ext uri="{BB962C8B-B14F-4D97-AF65-F5344CB8AC3E}">
        <p14:creationId xmlns:p14="http://schemas.microsoft.com/office/powerpoint/2010/main" val="285654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Data Stored on </a:t>
            </a:r>
            <a:r>
              <a:rPr lang="en-US" sz="4400" dirty="0" smtClean="0">
                <a:solidFill>
                  <a:schemeClr val="tx1"/>
                </a:solidFill>
              </a:rPr>
              <a:t>Mobile Device</a:t>
            </a:r>
            <a:endParaRPr lang="en-US" sz="4400" dirty="0">
              <a:solidFill>
                <a:schemeClr val="tx1"/>
              </a:solidFill>
            </a:endParaRPr>
          </a:p>
        </p:txBody>
      </p:sp>
      <p:sp>
        <p:nvSpPr>
          <p:cNvPr id="3" name="Content Placeholder 2"/>
          <p:cNvSpPr>
            <a:spLocks noGrp="1"/>
          </p:cNvSpPr>
          <p:nvPr>
            <p:ph idx="1"/>
          </p:nvPr>
        </p:nvSpPr>
        <p:spPr>
          <a:xfrm>
            <a:off x="596746" y="1591936"/>
            <a:ext cx="8090053" cy="1768207"/>
          </a:xfrm>
          <a:effectLst>
            <a:glow rad="127000">
              <a:schemeClr val="accent1">
                <a:alpha val="17000"/>
              </a:schemeClr>
            </a:glow>
          </a:effectLst>
        </p:spPr>
        <p:txBody>
          <a:bodyPr>
            <a:normAutofit/>
          </a:bodyPr>
          <a:lstStyle/>
          <a:p>
            <a:r>
              <a:rPr lang="en-US" sz="2400" dirty="0">
                <a:solidFill>
                  <a:schemeClr val="tx1"/>
                </a:solidFill>
              </a:rPr>
              <a:t>Who has access to the information on your </a:t>
            </a:r>
            <a:r>
              <a:rPr lang="en-US" sz="2400" dirty="0" smtClean="0">
                <a:solidFill>
                  <a:schemeClr val="tx1"/>
                </a:solidFill>
              </a:rPr>
              <a:t>device?</a:t>
            </a:r>
            <a:endParaRPr lang="en-US" sz="2400" dirty="0">
              <a:solidFill>
                <a:schemeClr val="tx1"/>
              </a:solidFill>
            </a:endParaRPr>
          </a:p>
          <a:p>
            <a:r>
              <a:rPr lang="en-US" sz="2400" dirty="0">
                <a:solidFill>
                  <a:schemeClr val="tx1"/>
                </a:solidFill>
              </a:rPr>
              <a:t>What information could someone get from the </a:t>
            </a:r>
            <a:r>
              <a:rPr lang="en-US" sz="2400" dirty="0" smtClean="0">
                <a:solidFill>
                  <a:schemeClr val="tx1"/>
                </a:solidFill>
              </a:rPr>
              <a:t>device?</a:t>
            </a:r>
            <a:endParaRPr lang="en-US" sz="2400" dirty="0">
              <a:solidFill>
                <a:schemeClr val="tx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0372" y="3181059"/>
            <a:ext cx="7162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97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40" y="58757"/>
            <a:ext cx="8791460" cy="800558"/>
          </a:xfrm>
        </p:spPr>
        <p:txBody>
          <a:bodyPr>
            <a:normAutofit/>
          </a:bodyPr>
          <a:lstStyle/>
          <a:p>
            <a:r>
              <a:rPr lang="en-US" sz="3600" dirty="0">
                <a:solidFill>
                  <a:schemeClr val="tx1"/>
                </a:solidFill>
              </a:rPr>
              <a:t>Consider Already Installed Apps</a:t>
            </a:r>
          </a:p>
        </p:txBody>
      </p:sp>
      <p:pic>
        <p:nvPicPr>
          <p:cNvPr id="4" name="Picture 3"/>
          <p:cNvPicPr>
            <a:picLocks noChangeAspect="1"/>
          </p:cNvPicPr>
          <p:nvPr/>
        </p:nvPicPr>
        <p:blipFill>
          <a:blip r:embed="rId3"/>
          <a:stretch>
            <a:fillRect/>
          </a:stretch>
        </p:blipFill>
        <p:spPr>
          <a:xfrm>
            <a:off x="4283449" y="1121297"/>
            <a:ext cx="3102297" cy="5514540"/>
          </a:xfrm>
          <a:prstGeom prst="rect">
            <a:avLst/>
          </a:prstGeom>
        </p:spPr>
      </p:pic>
      <p:pic>
        <p:nvPicPr>
          <p:cNvPr id="5" name="Picture 4"/>
          <p:cNvPicPr>
            <a:picLocks noChangeAspect="1"/>
          </p:cNvPicPr>
          <p:nvPr/>
        </p:nvPicPr>
        <p:blipFill>
          <a:blip r:embed="rId4"/>
          <a:stretch>
            <a:fillRect/>
          </a:stretch>
        </p:blipFill>
        <p:spPr>
          <a:xfrm>
            <a:off x="627274" y="1134139"/>
            <a:ext cx="3087849" cy="5488857"/>
          </a:xfrm>
          <a:prstGeom prst="rect">
            <a:avLst/>
          </a:prstGeom>
        </p:spPr>
      </p:pic>
    </p:spTree>
    <p:extLst>
      <p:ext uri="{BB962C8B-B14F-4D97-AF65-F5344CB8AC3E}">
        <p14:creationId xmlns:p14="http://schemas.microsoft.com/office/powerpoint/2010/main" val="261356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7772400" cy="1456267"/>
          </a:xfrm>
        </p:spPr>
        <p:txBody>
          <a:bodyPr>
            <a:normAutofit/>
          </a:bodyPr>
          <a:lstStyle/>
          <a:p>
            <a:r>
              <a:rPr lang="en-US" sz="4000" dirty="0" smtClean="0"/>
              <a:t>Apple </a:t>
            </a:r>
            <a:r>
              <a:rPr lang="en-US" sz="4000" dirty="0" err="1" smtClean="0"/>
              <a:t>ios</a:t>
            </a:r>
            <a:r>
              <a:rPr lang="en-US" sz="4000" dirty="0" smtClean="0"/>
              <a:t> permissions</a:t>
            </a:r>
            <a:endParaRPr lang="en-US" sz="4000" dirty="0"/>
          </a:p>
        </p:txBody>
      </p:sp>
      <p:sp>
        <p:nvSpPr>
          <p:cNvPr id="4" name="Text Placeholder 3"/>
          <p:cNvSpPr>
            <a:spLocks noGrp="1"/>
          </p:cNvSpPr>
          <p:nvPr>
            <p:ph type="body" idx="1"/>
          </p:nvPr>
        </p:nvSpPr>
        <p:spPr>
          <a:xfrm>
            <a:off x="884461" y="1220742"/>
            <a:ext cx="2617873" cy="576262"/>
          </a:xfrm>
        </p:spPr>
        <p:txBody>
          <a:bodyPr/>
          <a:lstStyle/>
          <a:p>
            <a:r>
              <a:rPr lang="en-US" dirty="0" smtClean="0"/>
              <a:t>Settings &gt; Privacy &gt; Location Services</a:t>
            </a:r>
            <a:endParaRPr lang="en-US"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721744" y="1804228"/>
            <a:ext cx="2943307" cy="5029301"/>
          </a:xfrm>
        </p:spPr>
      </p:pic>
      <p:sp>
        <p:nvSpPr>
          <p:cNvPr id="6" name="Text Placeholder 5"/>
          <p:cNvSpPr>
            <a:spLocks noGrp="1"/>
          </p:cNvSpPr>
          <p:nvPr>
            <p:ph type="body" sz="quarter" idx="3"/>
          </p:nvPr>
        </p:nvSpPr>
        <p:spPr>
          <a:xfrm>
            <a:off x="4563836" y="1220742"/>
            <a:ext cx="3285754" cy="576262"/>
          </a:xfrm>
        </p:spPr>
        <p:txBody>
          <a:bodyPr/>
          <a:lstStyle/>
          <a:p>
            <a:r>
              <a:rPr lang="en-US" dirty="0" smtClean="0"/>
              <a:t>Settings &gt; Individual App</a:t>
            </a:r>
            <a:endParaRPr lang="en-US" dirty="0"/>
          </a:p>
        </p:txBody>
      </p:sp>
      <p:pic>
        <p:nvPicPr>
          <p:cNvPr id="9" name="Content Placeholder 8"/>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a:xfrm>
            <a:off x="4735060" y="1789281"/>
            <a:ext cx="2943307" cy="5044248"/>
          </a:xfrm>
        </p:spPr>
      </p:pic>
    </p:spTree>
    <p:extLst>
      <p:ext uri="{BB962C8B-B14F-4D97-AF65-F5344CB8AC3E}">
        <p14:creationId xmlns:p14="http://schemas.microsoft.com/office/powerpoint/2010/main" val="147230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8" y="-198872"/>
            <a:ext cx="7772400" cy="1456267"/>
          </a:xfrm>
        </p:spPr>
        <p:txBody>
          <a:bodyPr>
            <a:normAutofit/>
          </a:bodyPr>
          <a:lstStyle/>
          <a:p>
            <a:r>
              <a:rPr lang="en-US" sz="4800" dirty="0">
                <a:solidFill>
                  <a:schemeClr val="tx1"/>
                </a:solidFill>
              </a:rPr>
              <a:t>Physical Security</a:t>
            </a:r>
          </a:p>
        </p:txBody>
      </p:sp>
      <p:sp>
        <p:nvSpPr>
          <p:cNvPr id="3" name="Content Placeholder 2"/>
          <p:cNvSpPr>
            <a:spLocks noGrp="1"/>
          </p:cNvSpPr>
          <p:nvPr>
            <p:ph idx="1"/>
          </p:nvPr>
        </p:nvSpPr>
        <p:spPr>
          <a:xfrm>
            <a:off x="323528" y="1181558"/>
            <a:ext cx="5048413" cy="2013333"/>
          </a:xfrm>
        </p:spPr>
        <p:txBody>
          <a:bodyPr>
            <a:normAutofit fontScale="85000" lnSpcReduction="20000"/>
          </a:bodyPr>
          <a:lstStyle/>
          <a:p>
            <a:r>
              <a:rPr lang="en-US" sz="3200" dirty="0">
                <a:solidFill>
                  <a:schemeClr val="tx1"/>
                </a:solidFill>
              </a:rPr>
              <a:t>Android Device Manager</a:t>
            </a:r>
          </a:p>
          <a:p>
            <a:pPr lvl="1"/>
            <a:r>
              <a:rPr lang="en-US" sz="2800" dirty="0">
                <a:solidFill>
                  <a:schemeClr val="tx1"/>
                </a:solidFill>
              </a:rPr>
              <a:t>Built into Android Phones</a:t>
            </a:r>
          </a:p>
          <a:p>
            <a:pPr lvl="1"/>
            <a:r>
              <a:rPr lang="en-US" sz="2800" dirty="0">
                <a:solidFill>
                  <a:schemeClr val="tx1"/>
                </a:solidFill>
              </a:rPr>
              <a:t>Free</a:t>
            </a:r>
          </a:p>
          <a:p>
            <a:pPr lvl="1"/>
            <a:r>
              <a:rPr lang="en-US" sz="2800" dirty="0">
                <a:solidFill>
                  <a:schemeClr val="tx1"/>
                </a:solidFill>
              </a:rPr>
              <a:t>Allows for remote locate, ring, lock, and erase</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0984" y="3471249"/>
            <a:ext cx="4210638" cy="3153215"/>
          </a:xfrm>
          <a:prstGeom prst="rect">
            <a:avLst/>
          </a:prstGeom>
        </p:spPr>
      </p:pic>
      <p:pic>
        <p:nvPicPr>
          <p:cNvPr id="6" name="Picture 5"/>
          <p:cNvPicPr>
            <a:picLocks noChangeAspect="1"/>
          </p:cNvPicPr>
          <p:nvPr/>
        </p:nvPicPr>
        <p:blipFill>
          <a:blip r:embed="rId4"/>
          <a:stretch>
            <a:fillRect/>
          </a:stretch>
        </p:blipFill>
        <p:spPr>
          <a:xfrm>
            <a:off x="5371941" y="157910"/>
            <a:ext cx="3638387" cy="6467475"/>
          </a:xfrm>
          <a:prstGeom prst="rect">
            <a:avLst/>
          </a:prstGeom>
        </p:spPr>
      </p:pic>
    </p:spTree>
    <p:extLst>
      <p:ext uri="{BB962C8B-B14F-4D97-AF65-F5344CB8AC3E}">
        <p14:creationId xmlns:p14="http://schemas.microsoft.com/office/powerpoint/2010/main" val="376116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976"/>
            <a:ext cx="7772400" cy="1456267"/>
          </a:xfrm>
        </p:spPr>
        <p:txBody>
          <a:bodyPr>
            <a:normAutofit/>
          </a:bodyPr>
          <a:lstStyle/>
          <a:p>
            <a:r>
              <a:rPr lang="en-US" sz="4800" dirty="0">
                <a:solidFill>
                  <a:schemeClr val="tx1"/>
                </a:solidFill>
              </a:rPr>
              <a:t>Physical Security</a:t>
            </a:r>
          </a:p>
        </p:txBody>
      </p:sp>
      <p:sp>
        <p:nvSpPr>
          <p:cNvPr id="3" name="Content Placeholder 2"/>
          <p:cNvSpPr>
            <a:spLocks noGrp="1"/>
          </p:cNvSpPr>
          <p:nvPr>
            <p:ph idx="1"/>
          </p:nvPr>
        </p:nvSpPr>
        <p:spPr>
          <a:xfrm>
            <a:off x="457200" y="1503090"/>
            <a:ext cx="7772400" cy="3649133"/>
          </a:xfrm>
        </p:spPr>
        <p:txBody>
          <a:bodyPr>
            <a:normAutofit/>
          </a:bodyPr>
          <a:lstStyle/>
          <a:p>
            <a:r>
              <a:rPr lang="en-US" sz="2800" dirty="0">
                <a:solidFill>
                  <a:schemeClr val="tx1"/>
                </a:solidFill>
              </a:rPr>
              <a:t>Apple </a:t>
            </a:r>
            <a:r>
              <a:rPr lang="en-US" sz="2800" dirty="0" err="1">
                <a:solidFill>
                  <a:schemeClr val="tx1"/>
                </a:solidFill>
              </a:rPr>
              <a:t>iCloud</a:t>
            </a:r>
            <a:endParaRPr lang="en-US" sz="2800" dirty="0">
              <a:solidFill>
                <a:schemeClr val="tx1"/>
              </a:solidFill>
            </a:endParaRPr>
          </a:p>
          <a:p>
            <a:pPr lvl="1"/>
            <a:r>
              <a:rPr lang="en-US" sz="2400" dirty="0">
                <a:solidFill>
                  <a:schemeClr val="tx1"/>
                </a:solidFill>
              </a:rPr>
              <a:t>Free application</a:t>
            </a:r>
          </a:p>
          <a:p>
            <a:pPr lvl="1"/>
            <a:r>
              <a:rPr lang="en-US" sz="2400" dirty="0">
                <a:solidFill>
                  <a:schemeClr val="tx1"/>
                </a:solidFill>
              </a:rPr>
              <a:t>Backup and Restore</a:t>
            </a:r>
          </a:p>
          <a:p>
            <a:pPr lvl="1"/>
            <a:r>
              <a:rPr lang="en-US" sz="2400" dirty="0">
                <a:solidFill>
                  <a:schemeClr val="tx1"/>
                </a:solidFill>
              </a:rPr>
              <a:t>Find My iPhone</a:t>
            </a:r>
          </a:p>
          <a:p>
            <a:pPr lvl="1"/>
            <a:r>
              <a:rPr lang="en-US" sz="2400" dirty="0">
                <a:solidFill>
                  <a:schemeClr val="tx1"/>
                </a:solidFill>
              </a:rPr>
              <a:t>Play sound if the device is lost</a:t>
            </a:r>
          </a:p>
          <a:p>
            <a:pPr lvl="1"/>
            <a:r>
              <a:rPr lang="en-US" sz="2400" dirty="0">
                <a:solidFill>
                  <a:schemeClr val="tx1"/>
                </a:solidFill>
              </a:rPr>
              <a:t>Remotely wipe data</a:t>
            </a:r>
          </a:p>
        </p:txBody>
      </p:sp>
      <p:pic>
        <p:nvPicPr>
          <p:cNvPr id="4" name="Picture 3"/>
          <p:cNvPicPr>
            <a:picLocks noChangeAspect="1"/>
          </p:cNvPicPr>
          <p:nvPr/>
        </p:nvPicPr>
        <p:blipFill>
          <a:blip r:embed="rId3"/>
          <a:stretch>
            <a:fillRect/>
          </a:stretch>
        </p:blipFill>
        <p:spPr>
          <a:xfrm>
            <a:off x="5803134" y="1658243"/>
            <a:ext cx="2758195" cy="2758195"/>
          </a:xfrm>
          <a:prstGeom prst="rect">
            <a:avLst/>
          </a:prstGeom>
        </p:spPr>
      </p:pic>
    </p:spTree>
    <p:extLst>
      <p:ext uri="{BB962C8B-B14F-4D97-AF65-F5344CB8AC3E}">
        <p14:creationId xmlns:p14="http://schemas.microsoft.com/office/powerpoint/2010/main" val="1666449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60364"/>
            <a:ext cx="7772400" cy="1456267"/>
          </a:xfrm>
        </p:spPr>
        <p:txBody>
          <a:bodyPr>
            <a:normAutofit/>
          </a:bodyPr>
          <a:lstStyle/>
          <a:p>
            <a:r>
              <a:rPr lang="en-US" sz="4800" dirty="0" err="1" smtClean="0"/>
              <a:t>icloud.com</a:t>
            </a:r>
            <a:r>
              <a:rPr lang="en-US" sz="4800" dirty="0" smtClean="0"/>
              <a:t> </a:t>
            </a:r>
            <a:r>
              <a:rPr lang="en-US" sz="4800" dirty="0"/>
              <a:t>Find my iPhone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378" y="1153896"/>
            <a:ext cx="7369444" cy="5013543"/>
          </a:xfrm>
          <a:prstGeom prst="rect">
            <a:avLst/>
          </a:prstGeom>
        </p:spPr>
      </p:pic>
    </p:spTree>
    <p:extLst>
      <p:ext uri="{BB962C8B-B14F-4D97-AF65-F5344CB8AC3E}">
        <p14:creationId xmlns:p14="http://schemas.microsoft.com/office/powerpoint/2010/main" val="3472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90"/>
            <a:ext cx="7772400" cy="1456267"/>
          </a:xfrm>
        </p:spPr>
        <p:txBody>
          <a:bodyPr>
            <a:normAutofit/>
          </a:bodyPr>
          <a:lstStyle/>
          <a:p>
            <a:r>
              <a:rPr lang="en-US" sz="6000" dirty="0">
                <a:solidFill>
                  <a:schemeClr val="tx1"/>
                </a:solidFill>
              </a:rPr>
              <a:t>Phone Locking</a:t>
            </a:r>
          </a:p>
        </p:txBody>
      </p:sp>
      <p:sp>
        <p:nvSpPr>
          <p:cNvPr id="3" name="Content Placeholder 2"/>
          <p:cNvSpPr>
            <a:spLocks noGrp="1"/>
          </p:cNvSpPr>
          <p:nvPr>
            <p:ph idx="1"/>
          </p:nvPr>
        </p:nvSpPr>
        <p:spPr>
          <a:xfrm>
            <a:off x="457200" y="1355077"/>
            <a:ext cx="7772400" cy="5111824"/>
          </a:xfrm>
        </p:spPr>
        <p:txBody>
          <a:bodyPr>
            <a:noAutofit/>
          </a:bodyPr>
          <a:lstStyle/>
          <a:p>
            <a:r>
              <a:rPr lang="en-US" sz="2800" dirty="0" smtClean="0">
                <a:solidFill>
                  <a:schemeClr val="tx1"/>
                </a:solidFill>
              </a:rPr>
              <a:t>Swipe </a:t>
            </a:r>
            <a:r>
              <a:rPr lang="en-US" sz="2800" dirty="0">
                <a:solidFill>
                  <a:schemeClr val="tx1"/>
                </a:solidFill>
              </a:rPr>
              <a:t>Pattern (Medium security)</a:t>
            </a:r>
          </a:p>
          <a:p>
            <a:pPr lvl="1"/>
            <a:r>
              <a:rPr lang="en-US" sz="2400" dirty="0">
                <a:solidFill>
                  <a:schemeClr val="tx1"/>
                </a:solidFill>
              </a:rPr>
              <a:t>Create a unique pattern on 3x3 grid</a:t>
            </a:r>
          </a:p>
          <a:p>
            <a:pPr lvl="1"/>
            <a:r>
              <a:rPr lang="en-US" sz="2400" dirty="0">
                <a:solidFill>
                  <a:schemeClr val="tx1"/>
                </a:solidFill>
              </a:rPr>
              <a:t>Can be detected via smudge </a:t>
            </a:r>
            <a:r>
              <a:rPr lang="en-US" sz="2400" dirty="0" smtClean="0">
                <a:solidFill>
                  <a:schemeClr val="tx1"/>
                </a:solidFill>
              </a:rPr>
              <a:t>attack</a:t>
            </a:r>
          </a:p>
          <a:p>
            <a:r>
              <a:rPr lang="en-US" sz="2800" dirty="0"/>
              <a:t>PIN (Medium to high security)</a:t>
            </a:r>
          </a:p>
          <a:p>
            <a:pPr lvl="1"/>
            <a:r>
              <a:rPr lang="en-US" sz="2400" dirty="0"/>
              <a:t>Number only password</a:t>
            </a:r>
          </a:p>
          <a:p>
            <a:pPr lvl="1"/>
            <a:r>
              <a:rPr lang="en-US" sz="2400" dirty="0"/>
              <a:t>Less possible combinations, easier to guess password</a:t>
            </a:r>
          </a:p>
          <a:p>
            <a:pPr lvl="1"/>
            <a:endParaRPr lang="en-US" sz="2400" dirty="0">
              <a:solidFill>
                <a:schemeClr val="tx1"/>
              </a:solidFill>
            </a:endParaRPr>
          </a:p>
        </p:txBody>
      </p:sp>
    </p:spTree>
    <p:extLst>
      <p:ext uri="{BB962C8B-B14F-4D97-AF65-F5344CB8AC3E}">
        <p14:creationId xmlns:p14="http://schemas.microsoft.com/office/powerpoint/2010/main" val="4987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57"/>
            <a:ext cx="7772400" cy="1456267"/>
          </a:xfrm>
        </p:spPr>
        <p:txBody>
          <a:bodyPr>
            <a:normAutofit/>
          </a:bodyPr>
          <a:lstStyle/>
          <a:p>
            <a:r>
              <a:rPr lang="en-US" sz="6000" dirty="0">
                <a:solidFill>
                  <a:schemeClr val="tx1"/>
                </a:solidFill>
              </a:rPr>
              <a:t>Phone Locking</a:t>
            </a:r>
          </a:p>
        </p:txBody>
      </p:sp>
      <p:sp>
        <p:nvSpPr>
          <p:cNvPr id="3" name="Content Placeholder 2"/>
          <p:cNvSpPr>
            <a:spLocks noGrp="1"/>
          </p:cNvSpPr>
          <p:nvPr>
            <p:ph idx="1"/>
          </p:nvPr>
        </p:nvSpPr>
        <p:spPr/>
        <p:txBody>
          <a:bodyPr>
            <a:noAutofit/>
          </a:bodyPr>
          <a:lstStyle/>
          <a:p>
            <a:r>
              <a:rPr lang="en-US" sz="2800" dirty="0" smtClean="0">
                <a:solidFill>
                  <a:schemeClr val="tx1"/>
                </a:solidFill>
              </a:rPr>
              <a:t>Fingerprint </a:t>
            </a:r>
            <a:r>
              <a:rPr lang="en-US" sz="2800" dirty="0">
                <a:solidFill>
                  <a:schemeClr val="tx1"/>
                </a:solidFill>
              </a:rPr>
              <a:t>(Medium to high security)</a:t>
            </a:r>
          </a:p>
          <a:p>
            <a:pPr lvl="1"/>
            <a:r>
              <a:rPr lang="en-US" sz="2400" dirty="0">
                <a:solidFill>
                  <a:schemeClr val="tx1"/>
                </a:solidFill>
              </a:rPr>
              <a:t>Unique feature to you</a:t>
            </a:r>
          </a:p>
          <a:p>
            <a:pPr lvl="1"/>
            <a:r>
              <a:rPr lang="en-US" sz="2400" dirty="0">
                <a:solidFill>
                  <a:schemeClr val="tx1"/>
                </a:solidFill>
              </a:rPr>
              <a:t>Others could enroll their fingerprints</a:t>
            </a:r>
          </a:p>
          <a:p>
            <a:r>
              <a:rPr lang="en-US" sz="2800" dirty="0">
                <a:solidFill>
                  <a:schemeClr val="tx1"/>
                </a:solidFill>
              </a:rPr>
              <a:t>Password (High security)</a:t>
            </a:r>
          </a:p>
          <a:p>
            <a:pPr lvl="1"/>
            <a:r>
              <a:rPr lang="en-US" sz="2400" dirty="0">
                <a:solidFill>
                  <a:schemeClr val="tx1"/>
                </a:solidFill>
              </a:rPr>
              <a:t>Password to unlock phone with numbers and letters</a:t>
            </a:r>
          </a:p>
          <a:p>
            <a:pPr lvl="1"/>
            <a:r>
              <a:rPr lang="en-US" sz="2400" dirty="0">
                <a:solidFill>
                  <a:schemeClr val="tx1"/>
                </a:solidFill>
              </a:rPr>
              <a:t>More combinations than a PIN password</a:t>
            </a:r>
          </a:p>
        </p:txBody>
      </p:sp>
    </p:spTree>
    <p:extLst>
      <p:ext uri="{BB962C8B-B14F-4D97-AF65-F5344CB8AC3E}">
        <p14:creationId xmlns:p14="http://schemas.microsoft.com/office/powerpoint/2010/main" val="404121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9246" y="1537058"/>
            <a:ext cx="300102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3220" y="80791"/>
            <a:ext cx="7788926" cy="1456267"/>
          </a:xfrm>
        </p:spPr>
        <p:txBody>
          <a:bodyPr>
            <a:noAutofit/>
          </a:bodyPr>
          <a:lstStyle/>
          <a:p>
            <a:r>
              <a:rPr lang="en-US" sz="4800" dirty="0">
                <a:solidFill>
                  <a:schemeClr val="tx1"/>
                </a:solidFill>
              </a:rPr>
              <a:t>Considerations While Using Wi-Fi</a:t>
            </a:r>
          </a:p>
        </p:txBody>
      </p:sp>
      <p:sp>
        <p:nvSpPr>
          <p:cNvPr id="3" name="Content Placeholder 2"/>
          <p:cNvSpPr>
            <a:spLocks noGrp="1"/>
          </p:cNvSpPr>
          <p:nvPr>
            <p:ph idx="1"/>
          </p:nvPr>
        </p:nvSpPr>
        <p:spPr>
          <a:xfrm>
            <a:off x="457200" y="1972020"/>
            <a:ext cx="7772400" cy="4726236"/>
          </a:xfrm>
        </p:spPr>
        <p:txBody>
          <a:bodyPr>
            <a:noAutofit/>
          </a:bodyPr>
          <a:lstStyle/>
          <a:p>
            <a:r>
              <a:rPr lang="en-US" sz="2400" dirty="0">
                <a:solidFill>
                  <a:schemeClr val="tx1"/>
                </a:solidFill>
              </a:rPr>
              <a:t>Public Wi-Fi connections</a:t>
            </a:r>
          </a:p>
          <a:p>
            <a:pPr lvl="1"/>
            <a:r>
              <a:rPr lang="en-US" sz="2000" dirty="0">
                <a:solidFill>
                  <a:schemeClr val="tx1"/>
                </a:solidFill>
              </a:rPr>
              <a:t>Often not encrypted </a:t>
            </a:r>
          </a:p>
          <a:p>
            <a:pPr lvl="2"/>
            <a:r>
              <a:rPr lang="en-US" sz="1800" dirty="0">
                <a:solidFill>
                  <a:schemeClr val="tx1"/>
                </a:solidFill>
              </a:rPr>
              <a:t>Example: DC Public Library</a:t>
            </a:r>
          </a:p>
          <a:p>
            <a:pPr lvl="1"/>
            <a:r>
              <a:rPr lang="en-US" sz="2000" dirty="0">
                <a:solidFill>
                  <a:schemeClr val="tx1"/>
                </a:solidFill>
              </a:rPr>
              <a:t>Could be a malicious Wi-Fi router</a:t>
            </a:r>
          </a:p>
          <a:p>
            <a:pPr lvl="1"/>
            <a:r>
              <a:rPr lang="en-US" sz="2000" dirty="0">
                <a:solidFill>
                  <a:schemeClr val="tx1"/>
                </a:solidFill>
              </a:rPr>
              <a:t>Anyone could be listening</a:t>
            </a:r>
          </a:p>
          <a:p>
            <a:pPr lvl="2"/>
            <a:r>
              <a:rPr lang="en-US" sz="1800" dirty="0">
                <a:solidFill>
                  <a:schemeClr val="tx1"/>
                </a:solidFill>
              </a:rPr>
              <a:t>Similar to having a public conversation</a:t>
            </a:r>
          </a:p>
          <a:p>
            <a:r>
              <a:rPr lang="en-US" sz="2400" dirty="0">
                <a:solidFill>
                  <a:schemeClr val="tx1"/>
                </a:solidFill>
              </a:rPr>
              <a:t>Auto connecting</a:t>
            </a:r>
          </a:p>
          <a:p>
            <a:pPr lvl="1"/>
            <a:r>
              <a:rPr lang="en-US" sz="2000" dirty="0">
                <a:solidFill>
                  <a:schemeClr val="tx1"/>
                </a:solidFill>
              </a:rPr>
              <a:t>Applications offer to auto connect to known free Wi-Fi spots</a:t>
            </a:r>
          </a:p>
          <a:p>
            <a:pPr lvl="2"/>
            <a:r>
              <a:rPr lang="en-US" sz="1800" dirty="0" err="1">
                <a:solidFill>
                  <a:schemeClr val="tx1"/>
                </a:solidFill>
              </a:rPr>
              <a:t>XfinityWifi</a:t>
            </a:r>
            <a:endParaRPr lang="en-US" sz="1800" dirty="0">
              <a:solidFill>
                <a:schemeClr val="tx1"/>
              </a:solidFill>
            </a:endParaRPr>
          </a:p>
          <a:p>
            <a:pPr lvl="2"/>
            <a:r>
              <a:rPr lang="en-US" sz="1800" dirty="0">
                <a:solidFill>
                  <a:schemeClr val="tx1"/>
                </a:solidFill>
              </a:rPr>
              <a:t>Starbucks</a:t>
            </a:r>
          </a:p>
          <a:p>
            <a:pPr lvl="1"/>
            <a:r>
              <a:rPr lang="en-US" sz="2000" dirty="0">
                <a:solidFill>
                  <a:schemeClr val="tx1"/>
                </a:solidFill>
              </a:rPr>
              <a:t>Traffic could be monitored and recorded</a:t>
            </a:r>
          </a:p>
        </p:txBody>
      </p:sp>
    </p:spTree>
    <p:extLst>
      <p:ext uri="{BB962C8B-B14F-4D97-AF65-F5344CB8AC3E}">
        <p14:creationId xmlns:p14="http://schemas.microsoft.com/office/powerpoint/2010/main" val="229873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solidFill>
                  <a:schemeClr val="tx1"/>
                </a:solidFill>
              </a:rPr>
              <a:t>Outline</a:t>
            </a:r>
          </a:p>
        </p:txBody>
      </p:sp>
      <p:sp>
        <p:nvSpPr>
          <p:cNvPr id="2" name="Content Placeholder 1"/>
          <p:cNvSpPr>
            <a:spLocks noGrp="1"/>
          </p:cNvSpPr>
          <p:nvPr>
            <p:ph idx="1"/>
          </p:nvPr>
        </p:nvSpPr>
        <p:spPr/>
        <p:txBody>
          <a:bodyPr>
            <a:normAutofit/>
          </a:bodyPr>
          <a:lstStyle/>
          <a:p>
            <a:r>
              <a:rPr lang="en-US" sz="2800" dirty="0">
                <a:solidFill>
                  <a:schemeClr val="tx1"/>
                </a:solidFill>
              </a:rPr>
              <a:t>Introduction to </a:t>
            </a:r>
            <a:r>
              <a:rPr lang="en-US" sz="2800" dirty="0" smtClean="0">
                <a:solidFill>
                  <a:schemeClr val="tx1"/>
                </a:solidFill>
              </a:rPr>
              <a:t>Mobile Devices</a:t>
            </a:r>
            <a:endParaRPr lang="en-US" sz="2800" dirty="0">
              <a:solidFill>
                <a:schemeClr val="tx1"/>
              </a:solidFill>
            </a:endParaRPr>
          </a:p>
          <a:p>
            <a:r>
              <a:rPr lang="en-US" sz="2800" dirty="0">
                <a:solidFill>
                  <a:schemeClr val="tx1"/>
                </a:solidFill>
              </a:rPr>
              <a:t>Applications and their Permissions</a:t>
            </a:r>
          </a:p>
          <a:p>
            <a:r>
              <a:rPr lang="en-US" sz="2800" dirty="0">
                <a:solidFill>
                  <a:schemeClr val="tx1"/>
                </a:solidFill>
              </a:rPr>
              <a:t>Staying safe from malware and viruses</a:t>
            </a:r>
          </a:p>
          <a:p>
            <a:r>
              <a:rPr lang="en-US" sz="2800" dirty="0">
                <a:solidFill>
                  <a:schemeClr val="tx1"/>
                </a:solidFill>
              </a:rPr>
              <a:t>Removing personal data from mobile device</a:t>
            </a:r>
          </a:p>
        </p:txBody>
      </p:sp>
    </p:spTree>
    <p:extLst>
      <p:ext uri="{BB962C8B-B14F-4D97-AF65-F5344CB8AC3E}">
        <p14:creationId xmlns:p14="http://schemas.microsoft.com/office/powerpoint/2010/main" val="2614528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61"/>
            <a:ext cx="7772400" cy="1212810"/>
          </a:xfrm>
        </p:spPr>
        <p:txBody>
          <a:bodyPr>
            <a:normAutofit/>
          </a:bodyPr>
          <a:lstStyle/>
          <a:p>
            <a:r>
              <a:rPr lang="en-US" sz="5400" dirty="0">
                <a:solidFill>
                  <a:schemeClr val="tx1"/>
                </a:solidFill>
              </a:rPr>
              <a:t>Protecting Your </a:t>
            </a:r>
            <a:r>
              <a:rPr lang="en-US" sz="5400" dirty="0" smtClean="0">
                <a:solidFill>
                  <a:schemeClr val="tx1"/>
                </a:solidFill>
              </a:rPr>
              <a:t>device</a:t>
            </a:r>
            <a:endParaRPr lang="en-US" sz="5400" dirty="0">
              <a:solidFill>
                <a:schemeClr val="tx1"/>
              </a:solidFill>
            </a:endParaRPr>
          </a:p>
        </p:txBody>
      </p:sp>
      <p:sp>
        <p:nvSpPr>
          <p:cNvPr id="3" name="Content Placeholder 2"/>
          <p:cNvSpPr>
            <a:spLocks noGrp="1"/>
          </p:cNvSpPr>
          <p:nvPr>
            <p:ph idx="1"/>
          </p:nvPr>
        </p:nvSpPr>
        <p:spPr>
          <a:xfrm>
            <a:off x="518807" y="1051228"/>
            <a:ext cx="7772400" cy="3649133"/>
          </a:xfrm>
        </p:spPr>
        <p:txBody>
          <a:bodyPr>
            <a:normAutofit/>
          </a:bodyPr>
          <a:lstStyle/>
          <a:p>
            <a:r>
              <a:rPr lang="en-US" sz="2400" dirty="0">
                <a:solidFill>
                  <a:schemeClr val="tx1"/>
                </a:solidFill>
              </a:rPr>
              <a:t>Why is it important to keep your </a:t>
            </a:r>
            <a:r>
              <a:rPr lang="en-US" sz="2400" dirty="0" smtClean="0">
                <a:solidFill>
                  <a:schemeClr val="tx1"/>
                </a:solidFill>
              </a:rPr>
              <a:t>device and </a:t>
            </a:r>
            <a:r>
              <a:rPr lang="en-US" sz="2400" dirty="0">
                <a:solidFill>
                  <a:schemeClr val="tx1"/>
                </a:solidFill>
              </a:rPr>
              <a:t>applications up to date?</a:t>
            </a:r>
          </a:p>
          <a:p>
            <a:pPr lvl="1"/>
            <a:r>
              <a:rPr lang="en-US" sz="2000" dirty="0">
                <a:solidFill>
                  <a:schemeClr val="tx1"/>
                </a:solidFill>
              </a:rPr>
              <a:t>Software vulnerabilities could pose security problems</a:t>
            </a:r>
          </a:p>
          <a:p>
            <a:pPr lvl="1"/>
            <a:r>
              <a:rPr lang="en-US" sz="2000" dirty="0">
                <a:solidFill>
                  <a:schemeClr val="tx1"/>
                </a:solidFill>
              </a:rPr>
              <a:t>The applications may have new functionality.</a:t>
            </a:r>
          </a:p>
          <a:p>
            <a:r>
              <a:rPr lang="en-US" sz="2400" dirty="0">
                <a:solidFill>
                  <a:schemeClr val="tx1"/>
                </a:solidFill>
              </a:rPr>
              <a:t>Encrypting your device</a:t>
            </a:r>
          </a:p>
          <a:p>
            <a:pPr lvl="1"/>
            <a:r>
              <a:rPr lang="en-US" sz="2000" dirty="0">
                <a:solidFill>
                  <a:schemeClr val="tx1"/>
                </a:solidFill>
              </a:rPr>
              <a:t>Definition: Encoding data to make it difficult to read</a:t>
            </a:r>
          </a:p>
          <a:p>
            <a:pPr lvl="1"/>
            <a:r>
              <a:rPr lang="en-US" sz="2000" dirty="0">
                <a:solidFill>
                  <a:schemeClr val="tx1"/>
                </a:solidFill>
              </a:rPr>
              <a:t>Protect your data</a:t>
            </a:r>
          </a:p>
          <a:p>
            <a:pPr lvl="1"/>
            <a:r>
              <a:rPr lang="en-US" sz="2000" dirty="0">
                <a:solidFill>
                  <a:schemeClr val="tx1"/>
                </a:solidFill>
              </a:rPr>
              <a:t>Organizational Policy</a:t>
            </a:r>
          </a:p>
        </p:txBody>
      </p:sp>
      <p:grpSp>
        <p:nvGrpSpPr>
          <p:cNvPr id="14" name="Group 13"/>
          <p:cNvGrpSpPr/>
          <p:nvPr/>
        </p:nvGrpSpPr>
        <p:grpSpPr>
          <a:xfrm>
            <a:off x="466599" y="5091670"/>
            <a:ext cx="8100033" cy="1498130"/>
            <a:chOff x="191174" y="4959466"/>
            <a:chExt cx="8100033" cy="1498130"/>
          </a:xfrm>
        </p:grpSpPr>
        <p:grpSp>
          <p:nvGrpSpPr>
            <p:cNvPr id="4" name="Group 3"/>
            <p:cNvGrpSpPr/>
            <p:nvPr/>
          </p:nvGrpSpPr>
          <p:grpSpPr>
            <a:xfrm>
              <a:off x="191174" y="4974686"/>
              <a:ext cx="2509645" cy="817232"/>
              <a:chOff x="3345329" y="3019767"/>
              <a:chExt cx="2453342" cy="818466"/>
            </a:xfrm>
          </p:grpSpPr>
          <p:sp>
            <p:nvSpPr>
              <p:cNvPr id="5" name="TextBox 4"/>
              <p:cNvSpPr txBox="1"/>
              <p:nvPr/>
            </p:nvSpPr>
            <p:spPr>
              <a:xfrm>
                <a:off x="3453745" y="3105835"/>
                <a:ext cx="2236510" cy="646331"/>
              </a:xfrm>
              <a:prstGeom prst="rect">
                <a:avLst/>
              </a:prstGeom>
              <a:noFill/>
            </p:spPr>
            <p:txBody>
              <a:bodyPr wrap="none" rtlCol="0">
                <a:spAutoFit/>
              </a:bodyPr>
              <a:lstStyle/>
              <a:p>
                <a:pPr algn="ctr"/>
                <a:r>
                  <a:rPr lang="en-US" dirty="0"/>
                  <a:t>John Smith</a:t>
                </a:r>
              </a:p>
              <a:p>
                <a:pPr algn="ctr"/>
                <a:r>
                  <a:rPr lang="en-US" dirty="0"/>
                  <a:t>4716936665585065</a:t>
                </a:r>
              </a:p>
            </p:txBody>
          </p:sp>
          <p:sp>
            <p:nvSpPr>
              <p:cNvPr id="6" name="Rounded Rectangle 5"/>
              <p:cNvSpPr/>
              <p:nvPr/>
            </p:nvSpPr>
            <p:spPr>
              <a:xfrm>
                <a:off x="3345329" y="3019767"/>
                <a:ext cx="2453342" cy="818466"/>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7" name="Oval 6"/>
            <p:cNvSpPr/>
            <p:nvPr/>
          </p:nvSpPr>
          <p:spPr>
            <a:xfrm>
              <a:off x="3269342" y="4959466"/>
              <a:ext cx="1895748" cy="7126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Encryption</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6852" y="5877784"/>
              <a:ext cx="555385" cy="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781562" y="5028503"/>
              <a:ext cx="2509645" cy="849281"/>
              <a:chOff x="6294259" y="2381693"/>
              <a:chExt cx="2453342" cy="1000312"/>
            </a:xfrm>
          </p:grpSpPr>
          <p:sp>
            <p:nvSpPr>
              <p:cNvPr id="10" name="Rounded Rectangle 9"/>
              <p:cNvSpPr/>
              <p:nvPr/>
            </p:nvSpPr>
            <p:spPr>
              <a:xfrm>
                <a:off x="6294259" y="2381693"/>
                <a:ext cx="2453342" cy="818466"/>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6422065" y="2458675"/>
                <a:ext cx="2200940" cy="923330"/>
              </a:xfrm>
              <a:prstGeom prst="rect">
                <a:avLst/>
              </a:prstGeom>
              <a:noFill/>
            </p:spPr>
            <p:txBody>
              <a:bodyPr wrap="square" rtlCol="0">
                <a:spAutoFit/>
              </a:bodyPr>
              <a:lstStyle/>
              <a:p>
                <a:pPr algn="ctr"/>
                <a:r>
                  <a:rPr lang="en-US" sz="1200" dirty="0"/>
                  <a:t>U2FsdGVkX1+rdVK5mLigl0dX28khw4XD+yaKGbFeXjbzAlW5kYup5PSuuroq8Sgo</a:t>
                </a:r>
                <a:r>
                  <a:rPr lang="en-US" sz="1100" dirty="0"/>
                  <a:t> </a:t>
                </a:r>
                <a:r>
                  <a:rPr lang="en-US" dirty="0"/>
                  <a:t/>
                </a:r>
                <a:br>
                  <a:rPr lang="en-US" dirty="0"/>
                </a:br>
                <a:endParaRPr lang="en-US" dirty="0"/>
              </a:p>
            </p:txBody>
          </p:sp>
        </p:grpSp>
        <p:sp>
          <p:nvSpPr>
            <p:cNvPr id="12" name="Right Arrow 11"/>
            <p:cNvSpPr/>
            <p:nvPr/>
          </p:nvSpPr>
          <p:spPr>
            <a:xfrm>
              <a:off x="2700819" y="5192473"/>
              <a:ext cx="595020" cy="2466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ight Arrow 12"/>
            <p:cNvSpPr/>
            <p:nvPr/>
          </p:nvSpPr>
          <p:spPr>
            <a:xfrm>
              <a:off x="5165090" y="5192472"/>
              <a:ext cx="595020" cy="2466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56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312"/>
            <a:ext cx="7772400" cy="1456267"/>
          </a:xfrm>
        </p:spPr>
        <p:txBody>
          <a:bodyPr>
            <a:normAutofit/>
          </a:bodyPr>
          <a:lstStyle/>
          <a:p>
            <a:r>
              <a:rPr lang="en-US" sz="6000" dirty="0">
                <a:solidFill>
                  <a:schemeClr val="tx1"/>
                </a:solidFill>
              </a:rPr>
              <a:t>Wiping Your </a:t>
            </a:r>
            <a:r>
              <a:rPr lang="en-US" sz="6000" dirty="0" smtClean="0">
                <a:solidFill>
                  <a:schemeClr val="tx1"/>
                </a:solidFill>
              </a:rPr>
              <a:t>device</a:t>
            </a:r>
            <a:endParaRPr lang="en-US" sz="6000" dirty="0">
              <a:solidFill>
                <a:schemeClr val="tx1"/>
              </a:solidFill>
            </a:endParaRPr>
          </a:p>
        </p:txBody>
      </p:sp>
      <p:sp>
        <p:nvSpPr>
          <p:cNvPr id="3" name="Content Placeholder 2"/>
          <p:cNvSpPr>
            <a:spLocks noGrp="1"/>
          </p:cNvSpPr>
          <p:nvPr>
            <p:ph idx="1"/>
          </p:nvPr>
        </p:nvSpPr>
        <p:spPr>
          <a:xfrm>
            <a:off x="457200" y="1613258"/>
            <a:ext cx="7772400" cy="4368901"/>
          </a:xfrm>
        </p:spPr>
        <p:txBody>
          <a:bodyPr>
            <a:noAutofit/>
          </a:bodyPr>
          <a:lstStyle/>
          <a:p>
            <a:r>
              <a:rPr lang="en-US" sz="2800" dirty="0">
                <a:solidFill>
                  <a:schemeClr val="tx1"/>
                </a:solidFill>
              </a:rPr>
              <a:t>When selling or replacing your </a:t>
            </a:r>
            <a:r>
              <a:rPr lang="en-US" sz="2800" dirty="0" smtClean="0">
                <a:solidFill>
                  <a:schemeClr val="tx1"/>
                </a:solidFill>
              </a:rPr>
              <a:t>device, </a:t>
            </a:r>
            <a:r>
              <a:rPr lang="en-US" sz="2800" dirty="0">
                <a:solidFill>
                  <a:schemeClr val="tx1"/>
                </a:solidFill>
              </a:rPr>
              <a:t>you will want to get rid of any data </a:t>
            </a:r>
            <a:r>
              <a:rPr lang="en-US" sz="2800" dirty="0" smtClean="0"/>
              <a:t>on the mobile device storage </a:t>
            </a:r>
            <a:r>
              <a:rPr lang="en-US" sz="2800" dirty="0" smtClean="0">
                <a:solidFill>
                  <a:schemeClr val="tx1"/>
                </a:solidFill>
              </a:rPr>
              <a:t>to </a:t>
            </a:r>
            <a:r>
              <a:rPr lang="en-US" sz="2800" dirty="0">
                <a:solidFill>
                  <a:schemeClr val="tx1"/>
                </a:solidFill>
              </a:rPr>
              <a:t>keep your passwords and personal information safe.</a:t>
            </a:r>
          </a:p>
          <a:p>
            <a:r>
              <a:rPr lang="en-US" sz="2800" dirty="0">
                <a:solidFill>
                  <a:schemeClr val="tx1"/>
                </a:solidFill>
              </a:rPr>
              <a:t>Every </a:t>
            </a:r>
            <a:r>
              <a:rPr lang="en-US" sz="2800" dirty="0" smtClean="0">
                <a:solidFill>
                  <a:schemeClr val="tx1"/>
                </a:solidFill>
              </a:rPr>
              <a:t>device has </a:t>
            </a:r>
            <a:r>
              <a:rPr lang="en-US" sz="2800" dirty="0">
                <a:solidFill>
                  <a:schemeClr val="tx1"/>
                </a:solidFill>
              </a:rPr>
              <a:t>a proper procedure to delete the information on </a:t>
            </a:r>
            <a:r>
              <a:rPr lang="en-US" sz="2800" dirty="0" smtClean="0">
                <a:solidFill>
                  <a:schemeClr val="tx1"/>
                </a:solidFill>
              </a:rPr>
              <a:t>it.</a:t>
            </a:r>
            <a:endParaRPr lang="en-US" sz="2800" dirty="0">
              <a:solidFill>
                <a:schemeClr val="tx1"/>
              </a:solidFill>
            </a:endParaRPr>
          </a:p>
          <a:p>
            <a:r>
              <a:rPr lang="en-US" sz="2800" dirty="0">
                <a:solidFill>
                  <a:schemeClr val="tx1"/>
                </a:solidFill>
              </a:rPr>
              <a:t>We have gathered this information and put it on the handouts for you to use in the future.</a:t>
            </a:r>
          </a:p>
        </p:txBody>
      </p:sp>
    </p:spTree>
    <p:extLst>
      <p:ext uri="{BB962C8B-B14F-4D97-AF65-F5344CB8AC3E}">
        <p14:creationId xmlns:p14="http://schemas.microsoft.com/office/powerpoint/2010/main" val="38136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973"/>
            <a:ext cx="7772400" cy="1142085"/>
          </a:xfrm>
        </p:spPr>
        <p:txBody>
          <a:bodyPr>
            <a:normAutofit/>
          </a:bodyPr>
          <a:lstStyle/>
          <a:p>
            <a:r>
              <a:rPr lang="en-US" sz="6000" dirty="0">
                <a:solidFill>
                  <a:schemeClr val="tx1"/>
                </a:solidFill>
              </a:rPr>
              <a:t>Conclusion</a:t>
            </a:r>
          </a:p>
        </p:txBody>
      </p:sp>
      <p:sp>
        <p:nvSpPr>
          <p:cNvPr id="3" name="Content Placeholder 2"/>
          <p:cNvSpPr>
            <a:spLocks noGrp="1"/>
          </p:cNvSpPr>
          <p:nvPr>
            <p:ph idx="1"/>
          </p:nvPr>
        </p:nvSpPr>
        <p:spPr>
          <a:xfrm>
            <a:off x="457200" y="1399141"/>
            <a:ext cx="7772400" cy="5001658"/>
          </a:xfrm>
        </p:spPr>
        <p:txBody>
          <a:bodyPr>
            <a:noAutofit/>
          </a:bodyPr>
          <a:lstStyle/>
          <a:p>
            <a:r>
              <a:rPr lang="en-US" sz="2400" dirty="0">
                <a:solidFill>
                  <a:schemeClr val="tx1"/>
                </a:solidFill>
              </a:rPr>
              <a:t>Think before downloading:</a:t>
            </a:r>
          </a:p>
          <a:p>
            <a:pPr lvl="1"/>
            <a:r>
              <a:rPr lang="en-US" sz="2000" dirty="0">
                <a:solidFill>
                  <a:schemeClr val="tx1"/>
                </a:solidFill>
              </a:rPr>
              <a:t>Ask yourself “Do I feel comfortable with letting an application have access to this?”</a:t>
            </a:r>
          </a:p>
          <a:p>
            <a:r>
              <a:rPr lang="en-US" sz="2400" dirty="0">
                <a:solidFill>
                  <a:schemeClr val="tx1"/>
                </a:solidFill>
              </a:rPr>
              <a:t>Viruses &amp; malware exist on </a:t>
            </a:r>
            <a:r>
              <a:rPr lang="en-US" sz="2400" dirty="0" smtClean="0">
                <a:solidFill>
                  <a:schemeClr val="tx1"/>
                </a:solidFill>
              </a:rPr>
              <a:t>mobile devices too</a:t>
            </a:r>
            <a:r>
              <a:rPr lang="en-US" sz="2400" dirty="0">
                <a:solidFill>
                  <a:schemeClr val="tx1"/>
                </a:solidFill>
              </a:rPr>
              <a:t>! </a:t>
            </a:r>
          </a:p>
          <a:p>
            <a:pPr lvl="1"/>
            <a:r>
              <a:rPr lang="en-US" sz="2000" dirty="0">
                <a:solidFill>
                  <a:schemeClr val="tx1"/>
                </a:solidFill>
              </a:rPr>
              <a:t>Antivirus Application: Lookout</a:t>
            </a:r>
          </a:p>
          <a:p>
            <a:r>
              <a:rPr lang="en-US" sz="2400" dirty="0">
                <a:solidFill>
                  <a:schemeClr val="tx1"/>
                </a:solidFill>
              </a:rPr>
              <a:t>Plan ahead for if your </a:t>
            </a:r>
            <a:r>
              <a:rPr lang="en-US" sz="2400" dirty="0" smtClean="0">
                <a:solidFill>
                  <a:schemeClr val="tx1"/>
                </a:solidFill>
              </a:rPr>
              <a:t>device is </a:t>
            </a:r>
            <a:r>
              <a:rPr lang="en-US" sz="2400" dirty="0">
                <a:solidFill>
                  <a:schemeClr val="tx1"/>
                </a:solidFill>
              </a:rPr>
              <a:t>lost or stolen:</a:t>
            </a:r>
          </a:p>
          <a:p>
            <a:pPr lvl="1"/>
            <a:r>
              <a:rPr lang="en-US" sz="2000" dirty="0">
                <a:solidFill>
                  <a:schemeClr val="tx1"/>
                </a:solidFill>
              </a:rPr>
              <a:t>Android Device Manager, iCloud</a:t>
            </a:r>
          </a:p>
          <a:p>
            <a:r>
              <a:rPr lang="en-US" sz="2400" dirty="0">
                <a:solidFill>
                  <a:schemeClr val="tx1"/>
                </a:solidFill>
              </a:rPr>
              <a:t>Protect your information:</a:t>
            </a:r>
          </a:p>
          <a:p>
            <a:pPr lvl="1"/>
            <a:r>
              <a:rPr lang="en-US" sz="2000" dirty="0">
                <a:solidFill>
                  <a:schemeClr val="tx1"/>
                </a:solidFill>
              </a:rPr>
              <a:t>Know how to properly wipe and erase data on your </a:t>
            </a:r>
            <a:r>
              <a:rPr lang="en-US" sz="2000" dirty="0" smtClean="0">
                <a:solidFill>
                  <a:schemeClr val="tx1"/>
                </a:solidFill>
              </a:rPr>
              <a:t>device</a:t>
            </a:r>
            <a:endParaRPr lang="en-US" sz="2000" dirty="0">
              <a:solidFill>
                <a:schemeClr val="tx1"/>
              </a:solidFill>
            </a:endParaRPr>
          </a:p>
          <a:p>
            <a:r>
              <a:rPr lang="en-US" sz="2400" dirty="0">
                <a:solidFill>
                  <a:schemeClr val="tx1"/>
                </a:solidFill>
              </a:rPr>
              <a:t>All of our handouts and this presentation will be on our website at </a:t>
            </a:r>
            <a:r>
              <a:rPr lang="en-US" sz="2400" dirty="0">
                <a:solidFill>
                  <a:schemeClr val="tx1"/>
                </a:solidFill>
                <a:hlinkClick r:id="rId3"/>
              </a:rPr>
              <a:t>www.learningaboutthe.net</a:t>
            </a:r>
            <a:endParaRPr lang="en-US" sz="2400" dirty="0">
              <a:solidFill>
                <a:schemeClr val="tx1"/>
              </a:solidFill>
            </a:endParaRPr>
          </a:p>
        </p:txBody>
      </p:sp>
    </p:spTree>
    <p:extLst>
      <p:ext uri="{BB962C8B-B14F-4D97-AF65-F5344CB8AC3E}">
        <p14:creationId xmlns:p14="http://schemas.microsoft.com/office/powerpoint/2010/main" val="318287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60"/>
            <a:ext cx="7772400" cy="1456267"/>
          </a:xfrm>
        </p:spPr>
        <p:txBody>
          <a:bodyPr>
            <a:normAutofit/>
          </a:bodyPr>
          <a:lstStyle/>
          <a:p>
            <a:r>
              <a:rPr lang="en-US" sz="6000" dirty="0">
                <a:solidFill>
                  <a:schemeClr val="tx1"/>
                </a:solidFill>
              </a:rPr>
              <a:t>Questions</a:t>
            </a:r>
          </a:p>
        </p:txBody>
      </p:sp>
      <p:sp>
        <p:nvSpPr>
          <p:cNvPr id="3" name="Content Placeholder 2"/>
          <p:cNvSpPr>
            <a:spLocks noGrp="1"/>
          </p:cNvSpPr>
          <p:nvPr>
            <p:ph idx="1"/>
          </p:nvPr>
        </p:nvSpPr>
        <p:spPr>
          <a:xfrm>
            <a:off x="457200" y="2368627"/>
            <a:ext cx="7772400" cy="3422574"/>
          </a:xfrm>
        </p:spPr>
        <p:txBody>
          <a:bodyPr>
            <a:noAutofit/>
          </a:bodyPr>
          <a:lstStyle/>
          <a:p>
            <a:r>
              <a:rPr lang="en-US" sz="3200" dirty="0">
                <a:solidFill>
                  <a:schemeClr val="tx1"/>
                </a:solidFill>
              </a:rPr>
              <a:t>What questions do you have for us?</a:t>
            </a: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pPr marL="0" indent="0" algn="ctr">
              <a:buNone/>
            </a:pPr>
            <a:r>
              <a:rPr lang="en-US" sz="3200" dirty="0">
                <a:solidFill>
                  <a:schemeClr val="tx1"/>
                </a:solidFill>
              </a:rPr>
              <a:t>All materials available online at:</a:t>
            </a:r>
          </a:p>
          <a:p>
            <a:pPr marL="0" indent="0" algn="ctr">
              <a:buNone/>
            </a:pPr>
            <a:r>
              <a:rPr lang="en-US" sz="3200" dirty="0">
                <a:solidFill>
                  <a:schemeClr val="tx1"/>
                </a:solidFill>
              </a:rPr>
              <a:t>www.learningaboutthe.net</a:t>
            </a:r>
          </a:p>
        </p:txBody>
      </p:sp>
    </p:spTree>
    <p:extLst>
      <p:ext uri="{BB962C8B-B14F-4D97-AF65-F5344CB8AC3E}">
        <p14:creationId xmlns:p14="http://schemas.microsoft.com/office/powerpoint/2010/main" val="183940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 y="212786"/>
            <a:ext cx="8531525" cy="1456267"/>
          </a:xfrm>
        </p:spPr>
        <p:txBody>
          <a:bodyPr>
            <a:noAutofit/>
          </a:bodyPr>
          <a:lstStyle/>
          <a:p>
            <a:r>
              <a:rPr lang="en-US" sz="5400" dirty="0">
                <a:solidFill>
                  <a:schemeClr val="tx1"/>
                </a:solidFill>
              </a:rPr>
              <a:t>What is a </a:t>
            </a:r>
            <a:r>
              <a:rPr lang="en-US" sz="5400" dirty="0" smtClean="0">
                <a:solidFill>
                  <a:schemeClr val="tx1"/>
                </a:solidFill>
              </a:rPr>
              <a:t>Mobile Device?</a:t>
            </a:r>
            <a:endParaRPr lang="en-US" sz="5400" dirty="0">
              <a:solidFill>
                <a:schemeClr val="tx1"/>
              </a:solidFill>
            </a:endParaRPr>
          </a:p>
        </p:txBody>
      </p:sp>
      <p:sp>
        <p:nvSpPr>
          <p:cNvPr id="3" name="Content Placeholder 2"/>
          <p:cNvSpPr>
            <a:spLocks noGrp="1"/>
          </p:cNvSpPr>
          <p:nvPr>
            <p:ph idx="1"/>
          </p:nvPr>
        </p:nvSpPr>
        <p:spPr>
          <a:xfrm>
            <a:off x="77636" y="1124151"/>
            <a:ext cx="7772400" cy="4914340"/>
          </a:xfrm>
        </p:spPr>
        <p:txBody>
          <a:bodyPr>
            <a:noAutofit/>
          </a:bodyPr>
          <a:lstStyle/>
          <a:p>
            <a:r>
              <a:rPr lang="en-US" sz="2800" dirty="0">
                <a:solidFill>
                  <a:schemeClr val="tx1"/>
                </a:solidFill>
              </a:rPr>
              <a:t>What do you think the definition of a </a:t>
            </a:r>
            <a:r>
              <a:rPr lang="en-US" sz="2800" dirty="0" smtClean="0">
                <a:solidFill>
                  <a:schemeClr val="tx1"/>
                </a:solidFill>
              </a:rPr>
              <a:t>mobile device is</a:t>
            </a:r>
            <a:r>
              <a:rPr lang="en-US" sz="2800" dirty="0">
                <a:solidFill>
                  <a:schemeClr val="tx1"/>
                </a:solidFill>
              </a:rPr>
              <a:t>?</a:t>
            </a:r>
          </a:p>
          <a:p>
            <a:r>
              <a:rPr lang="en-US" sz="2800" dirty="0">
                <a:solidFill>
                  <a:schemeClr val="tx1"/>
                </a:solidFill>
              </a:rPr>
              <a:t>A </a:t>
            </a:r>
            <a:r>
              <a:rPr lang="en-US" sz="2800" dirty="0" smtClean="0">
                <a:solidFill>
                  <a:schemeClr val="tx1"/>
                </a:solidFill>
              </a:rPr>
              <a:t>mobile device is </a:t>
            </a:r>
            <a:r>
              <a:rPr lang="en-US" sz="2800" dirty="0">
                <a:solidFill>
                  <a:schemeClr val="tx1"/>
                </a:solidFill>
              </a:rPr>
              <a:t>a </a:t>
            </a:r>
            <a:r>
              <a:rPr lang="en-US" sz="2800" dirty="0" smtClean="0">
                <a:solidFill>
                  <a:schemeClr val="tx1"/>
                </a:solidFill>
              </a:rPr>
              <a:t>tablet or smartphone with </a:t>
            </a:r>
            <a:r>
              <a:rPr lang="en-US" sz="2800" dirty="0">
                <a:solidFill>
                  <a:schemeClr val="tx1"/>
                </a:solidFill>
              </a:rPr>
              <a:t>high computing power and combines multiple features into one device.</a:t>
            </a:r>
          </a:p>
          <a:p>
            <a:r>
              <a:rPr lang="en-US" sz="2800" dirty="0">
                <a:solidFill>
                  <a:schemeClr val="tx1"/>
                </a:solidFill>
              </a:rPr>
              <a:t>Some features may include: Web browser, GPS, camera, touchscreens, media players, and other applications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2453" y="4332118"/>
            <a:ext cx="1592640" cy="2439617"/>
          </a:xfrm>
          <a:prstGeom prst="rect">
            <a:avLst/>
          </a:prstGeom>
        </p:spPr>
      </p:pic>
    </p:spTree>
    <p:extLst>
      <p:ext uri="{BB962C8B-B14F-4D97-AF65-F5344CB8AC3E}">
        <p14:creationId xmlns:p14="http://schemas.microsoft.com/office/powerpoint/2010/main" val="11186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5"/>
            <a:ext cx="7772400" cy="1456267"/>
          </a:xfrm>
        </p:spPr>
        <p:txBody>
          <a:bodyPr>
            <a:normAutofit/>
          </a:bodyPr>
          <a:lstStyle/>
          <a:p>
            <a:r>
              <a:rPr lang="en-US" sz="6000" dirty="0">
                <a:solidFill>
                  <a:schemeClr val="tx1"/>
                </a:solidFill>
              </a:rPr>
              <a:t>Operating Systems</a:t>
            </a:r>
          </a:p>
        </p:txBody>
      </p:sp>
      <p:sp>
        <p:nvSpPr>
          <p:cNvPr id="3" name="Content Placeholder 2"/>
          <p:cNvSpPr>
            <a:spLocks noGrp="1"/>
          </p:cNvSpPr>
          <p:nvPr>
            <p:ph idx="1"/>
          </p:nvPr>
        </p:nvSpPr>
        <p:spPr>
          <a:xfrm>
            <a:off x="457200" y="1358660"/>
            <a:ext cx="8229600" cy="3541143"/>
          </a:xfrm>
        </p:spPr>
        <p:txBody>
          <a:bodyPr>
            <a:normAutofit/>
          </a:bodyPr>
          <a:lstStyle/>
          <a:p>
            <a:r>
              <a:rPr lang="en-US" sz="3600" dirty="0">
                <a:solidFill>
                  <a:schemeClr val="tx1"/>
                </a:solidFill>
              </a:rPr>
              <a:t>An operating system is a collection of software that manages computer hardware.</a:t>
            </a:r>
          </a:p>
          <a:p>
            <a:r>
              <a:rPr lang="en-US" sz="3600" dirty="0">
                <a:solidFill>
                  <a:schemeClr val="tx1"/>
                </a:solidFill>
              </a:rPr>
              <a:t>What operating system does your </a:t>
            </a:r>
            <a:r>
              <a:rPr lang="en-US" sz="3600" dirty="0" smtClean="0">
                <a:solidFill>
                  <a:schemeClr val="tx1"/>
                </a:solidFill>
              </a:rPr>
              <a:t>device have</a:t>
            </a:r>
            <a:r>
              <a:rPr lang="en-US" sz="3600" dirty="0">
                <a:solidFill>
                  <a:schemeClr val="tx1"/>
                </a:solidFill>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0773" y="5071614"/>
            <a:ext cx="1334355" cy="15096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2619" y="5136889"/>
            <a:ext cx="1379070" cy="137907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49181" y="4965510"/>
            <a:ext cx="1721828" cy="1721828"/>
          </a:xfrm>
          <a:prstGeom prst="rect">
            <a:avLst/>
          </a:prstGeom>
        </p:spPr>
      </p:pic>
      <p:pic>
        <p:nvPicPr>
          <p:cNvPr id="8" name="Picture 7"/>
          <p:cNvPicPr>
            <a:picLocks noChangeAspect="1"/>
          </p:cNvPicPr>
          <p:nvPr/>
        </p:nvPicPr>
        <p:blipFill>
          <a:blip r:embed="rId6"/>
          <a:stretch>
            <a:fillRect/>
          </a:stretch>
        </p:blipFill>
        <p:spPr>
          <a:xfrm>
            <a:off x="998884" y="5089225"/>
            <a:ext cx="1474398" cy="1474398"/>
          </a:xfrm>
          <a:prstGeom prst="rect">
            <a:avLst/>
          </a:prstGeom>
        </p:spPr>
      </p:pic>
    </p:spTree>
    <p:extLst>
      <p:ext uri="{BB962C8B-B14F-4D97-AF65-F5344CB8AC3E}">
        <p14:creationId xmlns:p14="http://schemas.microsoft.com/office/powerpoint/2010/main" val="55361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21"/>
            <a:ext cx="7772400" cy="1456267"/>
          </a:xfrm>
        </p:spPr>
        <p:txBody>
          <a:bodyPr>
            <a:normAutofit/>
          </a:bodyPr>
          <a:lstStyle/>
          <a:p>
            <a:r>
              <a:rPr lang="en-US" sz="6000" dirty="0">
                <a:solidFill>
                  <a:schemeClr val="tx1"/>
                </a:solidFill>
              </a:rPr>
              <a:t>Operating Systems</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9825" y="1419422"/>
            <a:ext cx="974785" cy="11028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0822" y="4064220"/>
            <a:ext cx="1063788" cy="10637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4646" y="5367101"/>
            <a:ext cx="1119964" cy="111996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0822" y="2761338"/>
            <a:ext cx="1063788" cy="1063788"/>
          </a:xfrm>
          <a:prstGeom prst="rect">
            <a:avLst/>
          </a:prstGeom>
        </p:spPr>
      </p:pic>
      <p:sp>
        <p:nvSpPr>
          <p:cNvPr id="4" name="TextBox 3"/>
          <p:cNvSpPr txBox="1"/>
          <p:nvPr/>
        </p:nvSpPr>
        <p:spPr>
          <a:xfrm>
            <a:off x="1846051" y="1655334"/>
            <a:ext cx="3813929" cy="584775"/>
          </a:xfrm>
          <a:prstGeom prst="rect">
            <a:avLst/>
          </a:prstGeom>
          <a:noFill/>
        </p:spPr>
        <p:txBody>
          <a:bodyPr wrap="square" rtlCol="0">
            <a:spAutoFit/>
          </a:bodyPr>
          <a:lstStyle/>
          <a:p>
            <a:r>
              <a:rPr lang="en-US" sz="3200" dirty="0"/>
              <a:t>65.37% Android</a:t>
            </a:r>
          </a:p>
        </p:txBody>
      </p:sp>
      <p:sp>
        <p:nvSpPr>
          <p:cNvPr id="11" name="TextBox 10"/>
          <p:cNvSpPr txBox="1"/>
          <p:nvPr/>
        </p:nvSpPr>
        <p:spPr>
          <a:xfrm>
            <a:off x="1846052" y="3052118"/>
            <a:ext cx="2064989" cy="584775"/>
          </a:xfrm>
          <a:prstGeom prst="rect">
            <a:avLst/>
          </a:prstGeom>
          <a:noFill/>
        </p:spPr>
        <p:txBody>
          <a:bodyPr wrap="none" rtlCol="0">
            <a:spAutoFit/>
          </a:bodyPr>
          <a:lstStyle/>
          <a:p>
            <a:r>
              <a:rPr lang="en-US" sz="3200" dirty="0"/>
              <a:t>19.61% iOS</a:t>
            </a:r>
          </a:p>
        </p:txBody>
      </p:sp>
      <p:sp>
        <p:nvSpPr>
          <p:cNvPr id="13" name="TextBox 12"/>
          <p:cNvSpPr txBox="1"/>
          <p:nvPr/>
        </p:nvSpPr>
        <p:spPr>
          <a:xfrm>
            <a:off x="1846052" y="4366967"/>
            <a:ext cx="4016164" cy="584775"/>
          </a:xfrm>
          <a:prstGeom prst="rect">
            <a:avLst/>
          </a:prstGeom>
          <a:noFill/>
        </p:spPr>
        <p:txBody>
          <a:bodyPr wrap="none" rtlCol="0">
            <a:spAutoFit/>
          </a:bodyPr>
          <a:lstStyle/>
          <a:p>
            <a:r>
              <a:rPr lang="en-US" sz="3200" dirty="0"/>
              <a:t>2.22% Windows Phone</a:t>
            </a:r>
          </a:p>
        </p:txBody>
      </p:sp>
      <p:sp>
        <p:nvSpPr>
          <p:cNvPr id="14" name="TextBox 13"/>
          <p:cNvSpPr txBox="1"/>
          <p:nvPr/>
        </p:nvSpPr>
        <p:spPr>
          <a:xfrm>
            <a:off x="1846052" y="5643319"/>
            <a:ext cx="3627981" cy="584775"/>
          </a:xfrm>
          <a:prstGeom prst="rect">
            <a:avLst/>
          </a:prstGeom>
          <a:noFill/>
        </p:spPr>
        <p:txBody>
          <a:bodyPr wrap="none" rtlCol="0">
            <a:spAutoFit/>
          </a:bodyPr>
          <a:lstStyle/>
          <a:p>
            <a:r>
              <a:rPr lang="en-US" sz="3200" dirty="0"/>
              <a:t>1.01% BlackBerry OS</a:t>
            </a:r>
          </a:p>
        </p:txBody>
      </p:sp>
    </p:spTree>
    <p:extLst>
      <p:ext uri="{BB962C8B-B14F-4D97-AF65-F5344CB8AC3E}">
        <p14:creationId xmlns:p14="http://schemas.microsoft.com/office/powerpoint/2010/main" val="152947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4" y="161026"/>
            <a:ext cx="9264769" cy="1456267"/>
          </a:xfrm>
        </p:spPr>
        <p:txBody>
          <a:bodyPr>
            <a:noAutofit/>
          </a:bodyPr>
          <a:lstStyle/>
          <a:p>
            <a:r>
              <a:rPr lang="en-US" sz="5400" dirty="0">
                <a:solidFill>
                  <a:schemeClr val="tx1"/>
                </a:solidFill>
              </a:rPr>
              <a:t>Features of </a:t>
            </a:r>
            <a:r>
              <a:rPr lang="en-US" sz="5400" dirty="0" smtClean="0">
                <a:solidFill>
                  <a:schemeClr val="tx1"/>
                </a:solidFill>
              </a:rPr>
              <a:t>Mobile Devices</a:t>
            </a:r>
            <a:endParaRPr lang="en-US" sz="5400" dirty="0">
              <a:solidFill>
                <a:schemeClr val="tx1"/>
              </a:solidFill>
            </a:endParaRPr>
          </a:p>
        </p:txBody>
      </p:sp>
      <p:sp>
        <p:nvSpPr>
          <p:cNvPr id="3" name="Content Placeholder 2"/>
          <p:cNvSpPr>
            <a:spLocks noGrp="1"/>
          </p:cNvSpPr>
          <p:nvPr>
            <p:ph idx="1"/>
          </p:nvPr>
        </p:nvSpPr>
        <p:spPr>
          <a:xfrm>
            <a:off x="457200" y="1555471"/>
            <a:ext cx="7772400" cy="4569283"/>
          </a:xfrm>
        </p:spPr>
        <p:txBody>
          <a:bodyPr>
            <a:noAutofit/>
          </a:bodyPr>
          <a:lstStyle/>
          <a:p>
            <a:r>
              <a:rPr lang="en-US" sz="3200" dirty="0">
                <a:solidFill>
                  <a:schemeClr val="tx1"/>
                </a:solidFill>
              </a:rPr>
              <a:t>Applications – pieces of software installed onto the </a:t>
            </a:r>
            <a:r>
              <a:rPr lang="en-US" sz="3200" dirty="0" smtClean="0">
                <a:solidFill>
                  <a:schemeClr val="tx1"/>
                </a:solidFill>
              </a:rPr>
              <a:t>device for </a:t>
            </a:r>
            <a:r>
              <a:rPr lang="en-US" sz="3200" dirty="0">
                <a:solidFill>
                  <a:schemeClr val="tx1"/>
                </a:solidFill>
              </a:rPr>
              <a:t>altering the </a:t>
            </a:r>
            <a:r>
              <a:rPr lang="en-US" sz="3200" dirty="0" smtClean="0">
                <a:solidFill>
                  <a:schemeClr val="tx1"/>
                </a:solidFill>
              </a:rPr>
              <a:t>device capabilities</a:t>
            </a:r>
            <a:endParaRPr lang="en-US" sz="3200" dirty="0">
              <a:solidFill>
                <a:schemeClr val="tx1"/>
              </a:solidFill>
            </a:endParaRPr>
          </a:p>
          <a:p>
            <a:pPr lvl="1"/>
            <a:r>
              <a:rPr lang="en-US" sz="2800" dirty="0">
                <a:solidFill>
                  <a:schemeClr val="tx1"/>
                </a:solidFill>
              </a:rPr>
              <a:t>Adding games and other features</a:t>
            </a:r>
          </a:p>
          <a:p>
            <a:pPr lvl="1"/>
            <a:r>
              <a:rPr lang="en-US" sz="2800" dirty="0">
                <a:solidFill>
                  <a:schemeClr val="tx1"/>
                </a:solidFill>
              </a:rPr>
              <a:t>Child locks: preventing certain actions from being performed</a:t>
            </a:r>
          </a:p>
          <a:p>
            <a:r>
              <a:rPr lang="en-US" sz="3200" dirty="0">
                <a:solidFill>
                  <a:schemeClr val="tx1"/>
                </a:solidFill>
              </a:rPr>
              <a:t>Settings – options to tell the device how you want it to look, sound, and act</a:t>
            </a:r>
          </a:p>
        </p:txBody>
      </p:sp>
    </p:spTree>
    <p:extLst>
      <p:ext uri="{BB962C8B-B14F-4D97-AF65-F5344CB8AC3E}">
        <p14:creationId xmlns:p14="http://schemas.microsoft.com/office/powerpoint/2010/main" val="158067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818"/>
            <a:ext cx="7772400" cy="1456267"/>
          </a:xfrm>
        </p:spPr>
        <p:txBody>
          <a:bodyPr>
            <a:noAutofit/>
          </a:bodyPr>
          <a:lstStyle/>
          <a:p>
            <a:r>
              <a:rPr lang="en-US" sz="4800" dirty="0">
                <a:solidFill>
                  <a:schemeClr val="tx1"/>
                </a:solidFill>
              </a:rPr>
              <a:t>What Are Some Categories You Can Think of For Mobile Applications?</a:t>
            </a:r>
          </a:p>
        </p:txBody>
      </p:sp>
      <p:sp>
        <p:nvSpPr>
          <p:cNvPr id="3" name="Content Placeholder 2"/>
          <p:cNvSpPr>
            <a:spLocks noGrp="1"/>
          </p:cNvSpPr>
          <p:nvPr>
            <p:ph idx="1"/>
          </p:nvPr>
        </p:nvSpPr>
        <p:spPr>
          <a:xfrm>
            <a:off x="457200" y="2245586"/>
            <a:ext cx="7772400" cy="3649133"/>
          </a:xfrm>
        </p:spPr>
        <p:txBody>
          <a:bodyPr>
            <a:normAutofit/>
          </a:bodyPr>
          <a:lstStyle/>
          <a:p>
            <a:r>
              <a:rPr lang="en-US" sz="2400" dirty="0">
                <a:solidFill>
                  <a:schemeClr val="tx1"/>
                </a:solidFill>
              </a:rPr>
              <a:t>Games – Angry Birds, Farmville, Tetris</a:t>
            </a:r>
          </a:p>
          <a:p>
            <a:r>
              <a:rPr lang="en-US" sz="2400" dirty="0">
                <a:solidFill>
                  <a:schemeClr val="tx1"/>
                </a:solidFill>
              </a:rPr>
              <a:t>Entertainment – </a:t>
            </a:r>
            <a:r>
              <a:rPr lang="en-US" sz="2400" dirty="0" err="1">
                <a:solidFill>
                  <a:schemeClr val="tx1"/>
                </a:solidFill>
              </a:rPr>
              <a:t>Hulu</a:t>
            </a:r>
            <a:r>
              <a:rPr lang="en-US" sz="2400" dirty="0">
                <a:solidFill>
                  <a:schemeClr val="tx1"/>
                </a:solidFill>
              </a:rPr>
              <a:t> Plus, Netflix, Pandora, </a:t>
            </a:r>
            <a:r>
              <a:rPr lang="en-US" sz="2400" dirty="0" err="1">
                <a:solidFill>
                  <a:schemeClr val="tx1"/>
                </a:solidFill>
              </a:rPr>
              <a:t>Spotify</a:t>
            </a:r>
            <a:endParaRPr lang="en-US" sz="2400" dirty="0">
              <a:solidFill>
                <a:schemeClr val="tx1"/>
              </a:solidFill>
            </a:endParaRPr>
          </a:p>
          <a:p>
            <a:r>
              <a:rPr lang="en-US" sz="2400" dirty="0">
                <a:solidFill>
                  <a:schemeClr val="tx1"/>
                </a:solidFill>
              </a:rPr>
              <a:t>Social Networking – Facebook, Twitter, </a:t>
            </a:r>
            <a:r>
              <a:rPr lang="en-US" sz="2400" dirty="0" err="1">
                <a:solidFill>
                  <a:schemeClr val="tx1"/>
                </a:solidFill>
              </a:rPr>
              <a:t>SnapChat</a:t>
            </a:r>
            <a:endParaRPr lang="en-US" sz="2400" dirty="0">
              <a:solidFill>
                <a:schemeClr val="tx1"/>
              </a:solidFill>
            </a:endParaRPr>
          </a:p>
          <a:p>
            <a:r>
              <a:rPr lang="en-US" sz="2400" dirty="0">
                <a:solidFill>
                  <a:schemeClr val="tx1"/>
                </a:solidFill>
              </a:rPr>
              <a:t>Business – Gmail, Mobile Banking, Excel, Word</a:t>
            </a:r>
          </a:p>
          <a:p>
            <a:r>
              <a:rPr lang="en-US" sz="2400" dirty="0">
                <a:solidFill>
                  <a:schemeClr val="tx1"/>
                </a:solidFill>
              </a:rPr>
              <a:t>Navigation and Nearby Attractions – Google Maps, Yelp</a:t>
            </a:r>
          </a:p>
          <a:p>
            <a:r>
              <a:rPr lang="en-US" sz="2400" dirty="0">
                <a:solidFill>
                  <a:schemeClr val="tx1"/>
                </a:solidFill>
              </a:rPr>
              <a:t>Security – </a:t>
            </a:r>
            <a:r>
              <a:rPr lang="en-US" sz="2400" dirty="0" err="1">
                <a:solidFill>
                  <a:schemeClr val="tx1"/>
                </a:solidFill>
              </a:rPr>
              <a:t>SeekDroid</a:t>
            </a:r>
            <a:r>
              <a:rPr lang="en-US" sz="2400" dirty="0">
                <a:solidFill>
                  <a:schemeClr val="tx1"/>
                </a:solidFill>
              </a:rPr>
              <a:t>, Lookout Mobile Security</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1499" y="5687547"/>
            <a:ext cx="963281" cy="96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exhart.com/exhart/wp-content/uploads/2012/04/Angry-Birds-Logo.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9964" y="5616544"/>
            <a:ext cx="1371600" cy="9113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91796" y="2035030"/>
            <a:ext cx="1352204" cy="89296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09750" y="5317634"/>
            <a:ext cx="1725304" cy="1154169"/>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872402" y="3578446"/>
            <a:ext cx="976674" cy="983412"/>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621954" y="5616544"/>
            <a:ext cx="1038040" cy="1058576"/>
          </a:xfrm>
          <a:prstGeom prst="rect">
            <a:avLst/>
          </a:prstGeom>
        </p:spPr>
      </p:pic>
    </p:spTree>
    <p:extLst>
      <p:ext uri="{BB962C8B-B14F-4D97-AF65-F5344CB8AC3E}">
        <p14:creationId xmlns:p14="http://schemas.microsoft.com/office/powerpoint/2010/main" val="73770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52"/>
            <a:ext cx="7772400" cy="1456267"/>
          </a:xfrm>
        </p:spPr>
        <p:txBody>
          <a:bodyPr>
            <a:normAutofit/>
          </a:bodyPr>
          <a:lstStyle/>
          <a:p>
            <a:r>
              <a:rPr lang="en-US" sz="6000" dirty="0">
                <a:solidFill>
                  <a:schemeClr val="tx1"/>
                </a:solidFill>
              </a:rPr>
              <a:t>Where to Get Apps?</a:t>
            </a:r>
          </a:p>
        </p:txBody>
      </p:sp>
      <p:sp>
        <p:nvSpPr>
          <p:cNvPr id="3" name="Content Placeholder 2"/>
          <p:cNvSpPr>
            <a:spLocks noGrp="1"/>
          </p:cNvSpPr>
          <p:nvPr>
            <p:ph idx="1"/>
          </p:nvPr>
        </p:nvSpPr>
        <p:spPr>
          <a:xfrm>
            <a:off x="457200" y="1242203"/>
            <a:ext cx="7772400" cy="5541353"/>
          </a:xfrm>
        </p:spPr>
        <p:txBody>
          <a:bodyPr>
            <a:noAutofit/>
          </a:bodyPr>
          <a:lstStyle/>
          <a:p>
            <a:r>
              <a:rPr lang="en-US" sz="2400" dirty="0">
                <a:solidFill>
                  <a:schemeClr val="tx1"/>
                </a:solidFill>
              </a:rPr>
              <a:t>In most cases, you should only trust the official app store for the </a:t>
            </a:r>
            <a:r>
              <a:rPr lang="en-US" sz="2400" dirty="0" smtClean="0">
                <a:solidFill>
                  <a:schemeClr val="tx1"/>
                </a:solidFill>
              </a:rPr>
              <a:t>mobile device you </a:t>
            </a:r>
            <a:r>
              <a:rPr lang="en-US" sz="2400" dirty="0">
                <a:solidFill>
                  <a:schemeClr val="tx1"/>
                </a:solidFill>
              </a:rPr>
              <a:t>use.</a:t>
            </a:r>
          </a:p>
          <a:p>
            <a:pPr lvl="1"/>
            <a:r>
              <a:rPr lang="en-US" sz="2000" dirty="0">
                <a:solidFill>
                  <a:schemeClr val="tx1"/>
                </a:solidFill>
              </a:rPr>
              <a:t>Apple – Apple Store</a:t>
            </a:r>
          </a:p>
          <a:p>
            <a:pPr lvl="1"/>
            <a:r>
              <a:rPr lang="en-US" sz="2000" dirty="0">
                <a:solidFill>
                  <a:schemeClr val="tx1"/>
                </a:solidFill>
              </a:rPr>
              <a:t>Android – Play Store</a:t>
            </a:r>
          </a:p>
          <a:p>
            <a:pPr lvl="1"/>
            <a:r>
              <a:rPr lang="en-US" sz="2000" dirty="0" smtClean="0">
                <a:solidFill>
                  <a:schemeClr val="tx1"/>
                </a:solidFill>
              </a:rPr>
              <a:t>Kindle </a:t>
            </a:r>
            <a:r>
              <a:rPr lang="en-US" sz="2000" dirty="0">
                <a:solidFill>
                  <a:schemeClr val="tx1"/>
                </a:solidFill>
              </a:rPr>
              <a:t>– Amazon Apps</a:t>
            </a:r>
          </a:p>
          <a:p>
            <a:r>
              <a:rPr lang="en-US" sz="2400" dirty="0">
                <a:solidFill>
                  <a:schemeClr val="tx1"/>
                </a:solidFill>
              </a:rPr>
              <a:t>These stores typically have a screening process for their applications to help reduce the number of malicious applications in the store.</a:t>
            </a:r>
          </a:p>
          <a:p>
            <a:r>
              <a:rPr lang="en-US" sz="2400" dirty="0">
                <a:solidFill>
                  <a:schemeClr val="tx1"/>
                </a:solidFill>
              </a:rPr>
              <a:t>Third party websites may not screen their applications and may purposely be distributing malicious applications.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8842" y="2449902"/>
            <a:ext cx="996351" cy="9963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4992" y="3051034"/>
            <a:ext cx="923026" cy="9230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87817" y="2225615"/>
            <a:ext cx="1271498" cy="1220638"/>
          </a:xfrm>
          <a:prstGeom prst="rect">
            <a:avLst/>
          </a:prstGeom>
        </p:spPr>
      </p:pic>
    </p:spTree>
    <p:extLst>
      <p:ext uri="{BB962C8B-B14F-4D97-AF65-F5344CB8AC3E}">
        <p14:creationId xmlns:p14="http://schemas.microsoft.com/office/powerpoint/2010/main" val="21194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0</TotalTime>
  <Words>1625</Words>
  <Application>Microsoft Office PowerPoint</Application>
  <PresentationFormat>On-screen Show (4:3)</PresentationFormat>
  <Paragraphs>246</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Courier New</vt:lpstr>
      <vt:lpstr>Celestial</vt:lpstr>
      <vt:lpstr>Mobile device security</vt:lpstr>
      <vt:lpstr>Learning Objectives</vt:lpstr>
      <vt:lpstr>Outline</vt:lpstr>
      <vt:lpstr>What is a Mobile Device?</vt:lpstr>
      <vt:lpstr>Operating Systems</vt:lpstr>
      <vt:lpstr>Operating Systems</vt:lpstr>
      <vt:lpstr>Features of Mobile Devices</vt:lpstr>
      <vt:lpstr>What Are Some Categories You Can Think of For Mobile Applications?</vt:lpstr>
      <vt:lpstr>Where to Get Apps?</vt:lpstr>
      <vt:lpstr>Know What You Are Downloading</vt:lpstr>
      <vt:lpstr>Application Permissions</vt:lpstr>
      <vt:lpstr>Which One Would  You Choose?</vt:lpstr>
      <vt:lpstr>PowerPoint Presentation</vt:lpstr>
      <vt:lpstr>Facebook – Location Permissions</vt:lpstr>
      <vt:lpstr>Location Information- Google Latitude</vt:lpstr>
      <vt:lpstr>Facebook – Personal Information</vt:lpstr>
      <vt:lpstr>Which One Would You Choose?</vt:lpstr>
      <vt:lpstr>Which Game Would You Choose?</vt:lpstr>
      <vt:lpstr>Which Music App Would You Choose? </vt:lpstr>
      <vt:lpstr>Which Would You Choose? Recap</vt:lpstr>
      <vt:lpstr>Data Stored on Mobile Device</vt:lpstr>
      <vt:lpstr>Consider Already Installed Apps</vt:lpstr>
      <vt:lpstr>Apple ios permissions</vt:lpstr>
      <vt:lpstr>Physical Security</vt:lpstr>
      <vt:lpstr>Physical Security</vt:lpstr>
      <vt:lpstr>icloud.com Find my iPhone </vt:lpstr>
      <vt:lpstr>Phone Locking</vt:lpstr>
      <vt:lpstr>Phone Locking</vt:lpstr>
      <vt:lpstr>Considerations While Using Wi-Fi</vt:lpstr>
      <vt:lpstr>Protecting Your device</vt:lpstr>
      <vt:lpstr>Wiping Your device</vt:lpstr>
      <vt:lpstr>Conclusion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2016-08-29T21:02:00Z</dcterms:created>
  <dcterms:modified xsi:type="dcterms:W3CDTF">2016-08-29T21:02:25Z</dcterms:modified>
</cp:coreProperties>
</file>